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" panose="020B0604020202020204" charset="0"/>
      <p:regular r:id="rId11"/>
    </p:embeddedFont>
    <p:embeddedFont>
      <p:font typeface="Playfair Display" panose="00000500000000000000" pitchFamily="2" charset="0"/>
      <p:regular r:id="rId12"/>
    </p:embeddedFont>
    <p:embeddedFont>
      <p:font typeface="Playfair Display Bold" panose="00000800000000000000" charset="0"/>
      <p:regular r:id="rId13"/>
    </p:embeddedFont>
    <p:embeddedFont>
      <p:font typeface="Playfair Display Italics" panose="020B0604020202020204" charset="0"/>
      <p:regular r:id="rId14"/>
    </p:embeddedFont>
    <p:embeddedFont>
      <p:font typeface="Public Sans" panose="020B0604020202020204" charset="0"/>
      <p:regular r:id="rId15"/>
    </p:embeddedFont>
    <p:embeddedFont>
      <p:font typeface="Public Sans Bold" panose="020B0604020202020204" charset="0"/>
      <p:regular r:id="rId16"/>
    </p:embeddedFont>
    <p:embeddedFont>
      <p:font typeface="Public Sans Bold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Harris" userId="e4cdc1a4-0d14-4932-a4c8-a669747c23b6" providerId="ADAL" clId="{8DA2838B-32A9-43DB-8F10-2E1F43F7C442}"/>
    <pc:docChg chg="modSld">
      <pc:chgData name="Laura Harris" userId="e4cdc1a4-0d14-4932-a4c8-a669747c23b6" providerId="ADAL" clId="{8DA2838B-32A9-43DB-8F10-2E1F43F7C442}" dt="2024-09-17T11:55:37.758" v="1" actId="14100"/>
      <pc:docMkLst>
        <pc:docMk/>
      </pc:docMkLst>
      <pc:sldChg chg="modSp mod">
        <pc:chgData name="Laura Harris" userId="e4cdc1a4-0d14-4932-a4c8-a669747c23b6" providerId="ADAL" clId="{8DA2838B-32A9-43DB-8F10-2E1F43F7C442}" dt="2024-09-17T11:48:39.868" v="0" actId="1076"/>
        <pc:sldMkLst>
          <pc:docMk/>
          <pc:sldMk cId="0" sldId="257"/>
        </pc:sldMkLst>
        <pc:spChg chg="mod">
          <ac:chgData name="Laura Harris" userId="e4cdc1a4-0d14-4932-a4c8-a669747c23b6" providerId="ADAL" clId="{8DA2838B-32A9-43DB-8F10-2E1F43F7C442}" dt="2024-09-17T11:48:39.868" v="0" actId="1076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Laura Harris" userId="e4cdc1a4-0d14-4932-a4c8-a669747c23b6" providerId="ADAL" clId="{8DA2838B-32A9-43DB-8F10-2E1F43F7C442}" dt="2024-09-17T11:55:37.758" v="1" actId="14100"/>
        <pc:sldMkLst>
          <pc:docMk/>
          <pc:sldMk cId="0" sldId="259"/>
        </pc:sldMkLst>
        <pc:spChg chg="mod">
          <ac:chgData name="Laura Harris" userId="e4cdc1a4-0d14-4932-a4c8-a669747c23b6" providerId="ADAL" clId="{8DA2838B-32A9-43DB-8F10-2E1F43F7C442}" dt="2024-09-17T11:55:37.758" v="1" actId="14100"/>
          <ac:spMkLst>
            <pc:docMk/>
            <pc:sldMk cId="0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82" y="4728792"/>
            <a:ext cx="16230600" cy="131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QUEST SEMINAR: BEING CREATIVE - RESEARCH AND COLLABORATION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0974" y="1227530"/>
            <a:ext cx="16408332" cy="318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0"/>
              </a:lnSpc>
            </a:pPr>
            <a:r>
              <a:rPr lang="en-US" sz="9000" spc="4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Insider or Outsider? Doing Research In and About Cultural Organisations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6407" y="8041005"/>
            <a:ext cx="7862435" cy="13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Dr Laura Harris</a:t>
            </a:r>
          </a:p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University of Southampton</a:t>
            </a:r>
          </a:p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17th September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00020" y="2250091"/>
            <a:ext cx="8059280" cy="5372853"/>
          </a:xfrm>
          <a:custGeom>
            <a:avLst/>
            <a:gdLst/>
            <a:ahLst/>
            <a:cxnLst/>
            <a:rect l="l" t="t" r="r" b="b"/>
            <a:pathLst>
              <a:path w="8059280" h="5372853">
                <a:moveTo>
                  <a:pt x="0" y="0"/>
                </a:moveTo>
                <a:lnTo>
                  <a:pt x="8059280" y="0"/>
                </a:lnTo>
                <a:lnTo>
                  <a:pt x="8059280" y="5372854"/>
                </a:lnTo>
                <a:lnTo>
                  <a:pt x="0" y="5372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91824" y="2525339"/>
            <a:ext cx="8219928" cy="4822358"/>
          </a:xfrm>
          <a:custGeom>
            <a:avLst/>
            <a:gdLst/>
            <a:ahLst/>
            <a:cxnLst/>
            <a:rect l="l" t="t" r="r" b="b"/>
            <a:pathLst>
              <a:path w="8219928" h="4822358">
                <a:moveTo>
                  <a:pt x="0" y="0"/>
                </a:moveTo>
                <a:lnTo>
                  <a:pt x="8219928" y="0"/>
                </a:lnTo>
                <a:lnTo>
                  <a:pt x="8219928" y="4822358"/>
                </a:lnTo>
                <a:lnTo>
                  <a:pt x="0" y="4822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96452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SECTORAL CONTEXT OF ART GALLERIES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1028703" y="1909052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918423" y="8677910"/>
            <a:ext cx="156673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Private?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27456" y="8677910"/>
            <a:ext cx="140440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Public?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006871" y="2313158"/>
            <a:ext cx="3783488" cy="2269305"/>
            <a:chOff x="0" y="0"/>
            <a:chExt cx="5044650" cy="302574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5015" b="5015"/>
            <a:stretch>
              <a:fillRect/>
            </a:stretch>
          </p:blipFill>
          <p:spPr>
            <a:xfrm>
              <a:off x="0" y="0"/>
              <a:ext cx="5044650" cy="302574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5172721" y="2313158"/>
            <a:ext cx="3783488" cy="2269305"/>
            <a:chOff x="0" y="0"/>
            <a:chExt cx="5044650" cy="302574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36905" r="10367"/>
            <a:stretch>
              <a:fillRect/>
            </a:stretch>
          </p:blipFill>
          <p:spPr>
            <a:xfrm>
              <a:off x="0" y="0"/>
              <a:ext cx="5044650" cy="302574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9337209" y="2313158"/>
            <a:ext cx="3783488" cy="2269305"/>
            <a:chOff x="0" y="0"/>
            <a:chExt cx="5044650" cy="302574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15766" r="15766"/>
            <a:stretch>
              <a:fillRect/>
            </a:stretch>
          </p:blipFill>
          <p:spPr>
            <a:xfrm>
              <a:off x="0" y="0"/>
              <a:ext cx="5044650" cy="302574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3453983" y="2313158"/>
            <a:ext cx="3783488" cy="2269305"/>
            <a:chOff x="0" y="0"/>
            <a:chExt cx="5044650" cy="302574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t="7335" b="7335"/>
            <a:stretch>
              <a:fillRect/>
            </a:stretch>
          </p:blipFill>
          <p:spPr>
            <a:xfrm>
              <a:off x="0" y="0"/>
              <a:ext cx="5044650" cy="302574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THE BROADER PICTURE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5287979"/>
            <a:ext cx="3773952" cy="3752342"/>
            <a:chOff x="0" y="0"/>
            <a:chExt cx="5031935" cy="500312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85725"/>
              <a:ext cx="5015545" cy="50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1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Mission statements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21834"/>
              <a:ext cx="5031935" cy="1292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Publicness as evaluative code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092283"/>
              <a:ext cx="5031935" cy="291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For example, Tate:</a:t>
              </a:r>
            </a:p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“Our mission is to increase the public’s enjoyment and understanding of British art from the sixteenth century to the present day and of international modern and contemporary art.”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337209" y="5287979"/>
            <a:ext cx="3773952" cy="3352292"/>
            <a:chOff x="0" y="0"/>
            <a:chExt cx="5031935" cy="446972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85725"/>
              <a:ext cx="5015545" cy="50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1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Friends of Schemes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21834"/>
              <a:ext cx="5031935" cy="3273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Producing private experiences to create affinity and encourage philanthropy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073483"/>
              <a:ext cx="5031935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82257" y="5287979"/>
            <a:ext cx="3773952" cy="2361692"/>
            <a:chOff x="0" y="0"/>
            <a:chExt cx="5031935" cy="3148923"/>
          </a:xfrm>
        </p:grpSpPr>
        <p:sp>
          <p:nvSpPr>
            <p:cNvPr id="21" name="TextBox 21"/>
            <p:cNvSpPr txBox="1"/>
            <p:nvPr/>
          </p:nvSpPr>
          <p:spPr>
            <a:xfrm>
              <a:off x="0" y="85725"/>
              <a:ext cx="5015545" cy="50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1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Funding discourse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21834"/>
              <a:ext cx="5031935" cy="1953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Public function justifies public funding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752683"/>
              <a:ext cx="5031935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485348" y="5287979"/>
            <a:ext cx="3773952" cy="2361692"/>
            <a:chOff x="0" y="0"/>
            <a:chExt cx="5031935" cy="3148923"/>
          </a:xfrm>
        </p:grpSpPr>
        <p:sp>
          <p:nvSpPr>
            <p:cNvPr id="25" name="TextBox 25"/>
            <p:cNvSpPr txBox="1"/>
            <p:nvPr/>
          </p:nvSpPr>
          <p:spPr>
            <a:xfrm>
              <a:off x="0" y="85725"/>
              <a:ext cx="5015545" cy="50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1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Business models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621834"/>
              <a:ext cx="5031935" cy="1953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Splitting operations between charity and for-profit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752683"/>
              <a:ext cx="5031935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THE CHALLENGE 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402327" y="1760761"/>
            <a:ext cx="7741670" cy="32916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333265" y="1402038"/>
            <a:ext cx="6552408" cy="4317083"/>
            <a:chOff x="0" y="0"/>
            <a:chExt cx="8736544" cy="575611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6258" r="6258"/>
            <a:stretch>
              <a:fillRect/>
            </a:stretch>
          </p:blipFill>
          <p:spPr>
            <a:xfrm>
              <a:off x="0" y="0"/>
              <a:ext cx="8736544" cy="5756111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10603148" y="6085230"/>
            <a:ext cx="6012642" cy="3578175"/>
          </a:xfrm>
          <a:custGeom>
            <a:avLst/>
            <a:gdLst/>
            <a:ahLst/>
            <a:cxnLst/>
            <a:rect l="l" t="t" r="r" b="b"/>
            <a:pathLst>
              <a:path w="6012642" h="3578175">
                <a:moveTo>
                  <a:pt x="0" y="0"/>
                </a:moveTo>
                <a:lnTo>
                  <a:pt x="6012642" y="0"/>
                </a:lnTo>
                <a:lnTo>
                  <a:pt x="6012642" y="3578175"/>
                </a:lnTo>
                <a:lnTo>
                  <a:pt x="0" y="3578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028689" y="2312790"/>
            <a:ext cx="7926948" cy="7632700"/>
            <a:chOff x="0" y="0"/>
            <a:chExt cx="10569263" cy="10176934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10502912" cy="9023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 algn="l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Publicness as major organisational identity</a:t>
              </a:r>
            </a:p>
            <a:p>
              <a:pPr marL="604519" lvl="1" indent="-302260" algn="l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Publicness as major staff motivation</a:t>
              </a:r>
            </a:p>
            <a:p>
              <a:pPr marL="604519" lvl="1" indent="-302260" algn="l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Publicness as value in cultural discourse &amp; policy</a:t>
              </a:r>
            </a:p>
            <a:p>
              <a:pPr algn="l">
                <a:lnSpc>
                  <a:spcPts val="419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marL="604519" lvl="1" indent="-302260" algn="l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Privateness as imperative in business models given neoliberal cultural policy context</a:t>
              </a:r>
            </a:p>
            <a:p>
              <a:pPr marL="604519" lvl="1" indent="-302260" algn="l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Relationship between privateness and arts’ elitist history</a:t>
              </a:r>
            </a:p>
            <a:p>
              <a:pPr algn="l">
                <a:lnSpc>
                  <a:spcPts val="4199"/>
                </a:lnSpc>
              </a:pPr>
              <a:endPara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ctr">
                <a:lnSpc>
                  <a:spcPts val="4199"/>
                </a:lnSpc>
              </a:pPr>
              <a:r>
                <a:rPr lang="en-US" sz="2799" b="1" i="1">
                  <a:solidFill>
                    <a:srgbClr val="2B2C30"/>
                  </a:solidFill>
                  <a:latin typeface="Public Sans Bold Italics"/>
                  <a:ea typeface="Public Sans Bold Italics"/>
                  <a:cs typeface="Public Sans Bold Italics"/>
                  <a:sym typeface="Public Sans Bold Italics"/>
                </a:rPr>
                <a:t>Where does this leave academic researchers?</a:t>
              </a:r>
            </a:p>
            <a:p>
              <a:pPr algn="ctr">
                <a:lnSpc>
                  <a:spcPts val="4199"/>
                </a:lnSpc>
              </a:pPr>
              <a:r>
                <a:rPr lang="en-US" sz="2799" b="1" i="1">
                  <a:solidFill>
                    <a:srgbClr val="2B2C30"/>
                  </a:solidFill>
                  <a:latin typeface="Public Sans Bold Italics"/>
                  <a:ea typeface="Public Sans Bold Italics"/>
                  <a:cs typeface="Public Sans Bold Italics"/>
                  <a:sym typeface="Public Sans Bold Italics"/>
                </a:rPr>
                <a:t>Insiders or Outsiders?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44685"/>
              <a:ext cx="10569263" cy="63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2152970"/>
            <a:ext cx="15953207" cy="798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5"/>
              </a:lnSpc>
            </a:pPr>
            <a:r>
              <a:rPr lang="en-US" sz="6050" b="1" spc="3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Publicness</a:t>
            </a:r>
          </a:p>
          <a:p>
            <a:pPr marL="831305" lvl="1" indent="-415653" algn="l">
              <a:lnSpc>
                <a:spcPts val="5005"/>
              </a:lnSpc>
              <a:buFont typeface="Arial"/>
              <a:buChar char="•"/>
            </a:pPr>
            <a:r>
              <a:rPr lang="en-US" sz="3850" spc="1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Self-curious and publicly committed to exploration and equality</a:t>
            </a:r>
          </a:p>
          <a:p>
            <a:pPr marL="831305" lvl="1" indent="-415653" algn="l">
              <a:lnSpc>
                <a:spcPts val="5005"/>
              </a:lnSpc>
              <a:buFont typeface="Arial"/>
              <a:buChar char="•"/>
            </a:pPr>
            <a:r>
              <a:rPr lang="en-US" sz="3850" spc="1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Open to diverse knowledges </a:t>
            </a:r>
          </a:p>
          <a:p>
            <a:pPr marL="831305" lvl="1" indent="-415653" algn="l">
              <a:lnSpc>
                <a:spcPts val="5005"/>
              </a:lnSpc>
              <a:buFont typeface="Arial"/>
              <a:buChar char="•"/>
            </a:pPr>
            <a:r>
              <a:rPr lang="en-US" sz="3850" spc="1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Creative dissemination opportunities</a:t>
            </a:r>
          </a:p>
          <a:p>
            <a:pPr marL="831305" lvl="1" indent="-415653" algn="l">
              <a:lnSpc>
                <a:spcPts val="5005"/>
              </a:lnSpc>
              <a:buFont typeface="Arial"/>
              <a:buChar char="•"/>
            </a:pPr>
            <a:r>
              <a:rPr lang="en-US" sz="3850" spc="1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Expansive networks of practice</a:t>
            </a:r>
          </a:p>
          <a:p>
            <a:pPr algn="l">
              <a:lnSpc>
                <a:spcPts val="7865"/>
              </a:lnSpc>
            </a:pPr>
            <a:r>
              <a:rPr lang="en-US" sz="6050" b="1" spc="3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Privateness</a:t>
            </a:r>
          </a:p>
          <a:p>
            <a:pPr marL="831214" lvl="1" indent="-415607" algn="l">
              <a:lnSpc>
                <a:spcPts val="5004"/>
              </a:lnSpc>
              <a:buFont typeface="Arial"/>
              <a:buChar char="•"/>
            </a:pPr>
            <a:r>
              <a:rPr lang="en-US" sz="3849" spc="1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Risk averse</a:t>
            </a:r>
          </a:p>
          <a:p>
            <a:pPr marL="831214" lvl="1" indent="-415607" algn="l">
              <a:lnSpc>
                <a:spcPts val="5004"/>
              </a:lnSpc>
              <a:buFont typeface="Arial"/>
              <a:buChar char="•"/>
            </a:pPr>
            <a:r>
              <a:rPr lang="en-US" sz="3849" spc="1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Heavy gatekeeping (space and data)</a:t>
            </a:r>
          </a:p>
          <a:p>
            <a:pPr marL="831214" lvl="1" indent="-415607" algn="l">
              <a:lnSpc>
                <a:spcPts val="5004"/>
              </a:lnSpc>
              <a:buFont typeface="Arial"/>
              <a:buChar char="•"/>
            </a:pPr>
            <a:r>
              <a:rPr lang="en-US" sz="3849" spc="1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Highly competitive job market </a:t>
            </a:r>
          </a:p>
          <a:p>
            <a:pPr marL="831214" lvl="1" indent="-415607" algn="l">
              <a:lnSpc>
                <a:spcPts val="5004"/>
              </a:lnSpc>
              <a:buFont typeface="Arial"/>
              <a:buChar char="•"/>
            </a:pPr>
            <a:r>
              <a:rPr lang="en-US" sz="3849" spc="1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Low pay</a:t>
            </a:r>
          </a:p>
          <a:p>
            <a:pPr algn="l">
              <a:lnSpc>
                <a:spcPts val="7865"/>
              </a:lnSpc>
            </a:pPr>
            <a:endParaRPr lang="en-US" sz="3849" spc="19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OPPORTUNITIES AND CHALLENGES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2162495"/>
            <a:ext cx="16242893" cy="705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7200" lvl="1" indent="-523600" algn="l">
              <a:lnSpc>
                <a:spcPts val="6305"/>
              </a:lnSpc>
              <a:buFont typeface="Arial"/>
              <a:buChar char="•"/>
            </a:pPr>
            <a:r>
              <a:rPr lang="en-US" sz="4850" spc="2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‘Holding membership in a group does not denote complete sameness within that group. Likewise, not being a member of a group does not denote complete difference’ (Dwyer &amp; Buckle, 2009, p. 60)</a:t>
            </a:r>
          </a:p>
          <a:p>
            <a:pPr marL="1047200" lvl="1" indent="-523600" algn="l">
              <a:lnSpc>
                <a:spcPts val="6305"/>
              </a:lnSpc>
              <a:buFont typeface="Arial"/>
              <a:buChar char="•"/>
            </a:pPr>
            <a:r>
              <a:rPr lang="en-US" sz="4850" spc="2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‘A space between, a space of paradox, ambiguity, and ambivalence, as well as conjunction and disjunction’ (Dwyer &amp; Buckle, 2009, p. 60). </a:t>
            </a:r>
          </a:p>
          <a:p>
            <a:pPr algn="l">
              <a:lnSpc>
                <a:spcPts val="2665"/>
              </a:lnSpc>
            </a:pPr>
            <a:r>
              <a:rPr lang="en-US" sz="2050" spc="1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Dwyer, S. C., &amp; Buckle, J. L. (2009). The Space Between: On Being an Insider-Outsider in Qualitative Research. International Journal of Qualitative Methods, 8(1), 54-63. https://doi.org/10.1177/160940690900800105</a:t>
            </a:r>
          </a:p>
          <a:p>
            <a:pPr algn="l">
              <a:lnSpc>
                <a:spcPts val="6305"/>
              </a:lnSpc>
            </a:pPr>
            <a:endParaRPr lang="en-US" sz="2050" spc="1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THE SPACE BETWEEN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1239" y="948637"/>
            <a:ext cx="13725523" cy="8389726"/>
          </a:xfrm>
          <a:custGeom>
            <a:avLst/>
            <a:gdLst/>
            <a:ahLst/>
            <a:cxnLst/>
            <a:rect l="l" t="t" r="r" b="b"/>
            <a:pathLst>
              <a:path w="13725523" h="8389726">
                <a:moveTo>
                  <a:pt x="0" y="0"/>
                </a:moveTo>
                <a:lnTo>
                  <a:pt x="13725522" y="0"/>
                </a:lnTo>
                <a:lnTo>
                  <a:pt x="13725522" y="8389726"/>
                </a:lnTo>
                <a:lnTo>
                  <a:pt x="0" y="838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49944" y="550335"/>
            <a:ext cx="13788112" cy="9186330"/>
          </a:xfrm>
          <a:custGeom>
            <a:avLst/>
            <a:gdLst/>
            <a:ahLst/>
            <a:cxnLst/>
            <a:rect l="l" t="t" r="r" b="b"/>
            <a:pathLst>
              <a:path w="13788112" h="9186330">
                <a:moveTo>
                  <a:pt x="0" y="0"/>
                </a:moveTo>
                <a:lnTo>
                  <a:pt x="13788112" y="0"/>
                </a:lnTo>
                <a:lnTo>
                  <a:pt x="13788112" y="9186330"/>
                </a:lnTo>
                <a:lnTo>
                  <a:pt x="0" y="918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2162495"/>
            <a:ext cx="16242893" cy="39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7200" lvl="1" indent="-523600" algn="l">
              <a:lnSpc>
                <a:spcPts val="6305"/>
              </a:lnSpc>
              <a:buFont typeface="Arial"/>
              <a:buChar char="•"/>
            </a:pPr>
            <a:r>
              <a:rPr lang="en-US" sz="4850" spc="2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Develop analysis of sectoral contexts</a:t>
            </a:r>
          </a:p>
          <a:p>
            <a:pPr marL="1047200" lvl="1" indent="-523600" algn="l">
              <a:lnSpc>
                <a:spcPts val="6305"/>
              </a:lnSpc>
              <a:buFont typeface="Arial"/>
              <a:buChar char="•"/>
            </a:pPr>
            <a:r>
              <a:rPr lang="en-US" sz="4850" spc="2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Institutional critique or shared goals?</a:t>
            </a:r>
          </a:p>
          <a:p>
            <a:pPr marL="1047200" lvl="1" indent="-523600" algn="l">
              <a:lnSpc>
                <a:spcPts val="6305"/>
              </a:lnSpc>
              <a:buFont typeface="Arial"/>
              <a:buChar char="•"/>
            </a:pPr>
            <a:r>
              <a:rPr lang="en-US" sz="4850" spc="2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Reflect on position in ‘space between’</a:t>
            </a:r>
          </a:p>
          <a:p>
            <a:pPr marL="1047200" lvl="1" indent="-523600" algn="l">
              <a:lnSpc>
                <a:spcPts val="6305"/>
              </a:lnSpc>
              <a:buFont typeface="Arial"/>
              <a:buChar char="•"/>
            </a:pPr>
            <a:r>
              <a:rPr lang="en-US" sz="4850" spc="2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Write fieldnotes about your collaboration - this is an object of research itself 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CONCLUSION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472870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BIBLIOGRAPHY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1006866" y="7320972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7584223"/>
            <a:ext cx="15675580" cy="218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B2C30"/>
                </a:solidFill>
                <a:latin typeface="Canva Sans"/>
                <a:ea typeface="Canva Sans"/>
                <a:cs typeface="Canva Sans"/>
                <a:sym typeface="Canva Sans"/>
              </a:rPr>
              <a:t>Dwyer, S. C., &amp; Buckle, J. L. (2009). The Space Between: On Being an Insider-Outsider in Qualitative Research. International Journal of Qualitative Methods, 8(1), 54-63. 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2B2C3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B2C30"/>
                </a:solidFill>
                <a:latin typeface="Canva Sans"/>
                <a:ea typeface="Canva Sans"/>
                <a:cs typeface="Canva Sans"/>
                <a:sym typeface="Canva Sans"/>
              </a:rPr>
              <a:t>Harris, L. (2023). Private View? The Organisational Performance of ‘Privateness’ and ‘Publicness’ at an Art Gallery. Cultural Sociology, 0(0).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423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Public Sans Bold</vt:lpstr>
      <vt:lpstr>Public Sans</vt:lpstr>
      <vt:lpstr>Canva Sans</vt:lpstr>
      <vt:lpstr>Playfair Display Italics</vt:lpstr>
      <vt:lpstr>Arial</vt:lpstr>
      <vt:lpstr>Playfair Display</vt:lpstr>
      <vt:lpstr>Playfair Display Bold</vt:lpstr>
      <vt:lpstr>Public Sans Bold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 seminar</dc:title>
  <cp:lastModifiedBy>Laura Harris</cp:lastModifiedBy>
  <cp:revision>1</cp:revision>
  <dcterms:created xsi:type="dcterms:W3CDTF">2006-08-16T00:00:00Z</dcterms:created>
  <dcterms:modified xsi:type="dcterms:W3CDTF">2024-09-17T11:55:48Z</dcterms:modified>
  <dc:identifier>DAGQ6aSRS2s</dc:identifier>
</cp:coreProperties>
</file>