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9" r:id="rId2"/>
    <p:sldId id="260" r:id="rId3"/>
    <p:sldId id="271" r:id="rId4"/>
    <p:sldId id="284" r:id="rId5"/>
    <p:sldId id="272" r:id="rId6"/>
    <p:sldId id="273" r:id="rId7"/>
    <p:sldId id="275" r:id="rId8"/>
    <p:sldId id="286" r:id="rId9"/>
    <p:sldId id="277" r:id="rId10"/>
    <p:sldId id="285" r:id="rId11"/>
    <p:sldId id="281" r:id="rId12"/>
    <p:sldId id="296" r:id="rId13"/>
    <p:sldId id="297" r:id="rId14"/>
    <p:sldId id="298" r:id="rId15"/>
    <p:sldId id="287" r:id="rId16"/>
    <p:sldId id="288" r:id="rId17"/>
    <p:sldId id="289" r:id="rId18"/>
    <p:sldId id="295" r:id="rId19"/>
    <p:sldId id="291" r:id="rId20"/>
    <p:sldId id="299" r:id="rId21"/>
    <p:sldId id="292" r:id="rId22"/>
    <p:sldId id="293" r:id="rId23"/>
    <p:sldId id="294" r:id="rId24"/>
    <p:sldId id="278" r:id="rId25"/>
    <p:sldId id="282" r:id="rId26"/>
    <p:sldId id="2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77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3837" autoAdjust="0"/>
  </p:normalViewPr>
  <p:slideViewPr>
    <p:cSldViewPr snapToGrid="0">
      <p:cViewPr varScale="1">
        <p:scale>
          <a:sx n="47" d="100"/>
          <a:sy n="47" d="100"/>
        </p:scale>
        <p:origin x="54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029915-DB7E-43A9-95CD-17C91EF27B1E}" type="datetimeFigureOut">
              <a:rPr lang="en-GB" smtClean="0"/>
              <a:t>18/03/2019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A6195D-78E7-4BA1-8D12-E28152AA9AC2}" type="slidenum">
              <a:rPr lang="en-GB" smtClean="0"/>
              <a:t>‹#›</a:t>
            </a:fld>
            <a:endParaRPr lang="en-GB"/>
          </a:p>
        </p:txBody>
      </p:sp>
    </p:spTree>
    <p:extLst>
      <p:ext uri="{BB962C8B-B14F-4D97-AF65-F5344CB8AC3E}">
        <p14:creationId xmlns:p14="http://schemas.microsoft.com/office/powerpoint/2010/main" val="3028351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What I want to do is to push the boundaries a bit of where graphic methods fit in the full operation of research.  We are comfortable with their application in the outward-facing aspects of research – that is, as research methods that engage with participants in creative and participatory ways, and in the communication and dissemination of research.  But what about the more private aspects of research work – processes of conceptualisation, research design, or analysis?  I am going to suggest that graphic methods are useful tools for researchers ourselves, not only participants and publics that we might seek to engage with our research.  And I’m going to show you how this can work.</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work arises out of my attempts to operationalise a</a:t>
            </a:r>
            <a:r>
              <a:rPr lang="en-GB" sz="1200" kern="1200" baseline="0" dirty="0" smtClean="0">
                <a:solidFill>
                  <a:schemeClr val="tx1"/>
                </a:solidFill>
                <a:effectLst/>
                <a:latin typeface="+mn-lt"/>
                <a:ea typeface="+mn-ea"/>
                <a:cs typeface="+mn-cs"/>
              </a:rPr>
              <a:t> particular abstract, but important, concept – trust.  </a:t>
            </a:r>
            <a:r>
              <a:rPr lang="en-GB" sz="1200" kern="1200" dirty="0" smtClean="0">
                <a:solidFill>
                  <a:schemeClr val="tx1"/>
                </a:solidFill>
                <a:effectLst/>
                <a:latin typeface="+mn-lt"/>
                <a:ea typeface="+mn-ea"/>
                <a:cs typeface="+mn-cs"/>
              </a:rPr>
              <a:t>I have used storyboarding as a way of pushing beyond the literature and my own literary-verbal argumentation in conceptualising</a:t>
            </a:r>
            <a:r>
              <a:rPr lang="en-GB" sz="1200" kern="1200" baseline="0" dirty="0" smtClean="0">
                <a:solidFill>
                  <a:schemeClr val="tx1"/>
                </a:solidFill>
                <a:effectLst/>
                <a:latin typeface="+mn-lt"/>
                <a:ea typeface="+mn-ea"/>
                <a:cs typeface="+mn-cs"/>
              </a:rPr>
              <a:t> trust and the associated activity of research design.  I have used Bourdieu’s notions of the construction of the sociological object, reflexivity and habitus to help me along the way, and I’ll flag these tools as we come across them in practice.  What I intend to argue is that visual and multimodal methods can achieve three very useful things:</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Firstly, they can help to safeguard the relationship between theory and method by encouraging consistent attention to the construction of the object of research.</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Secondly, they can speculatively reveal new facets of the object under investigation which may alter the way that that phenomenon is investigated empirically.</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Thirdly, they support reflexive attention to the researcher’s relation to the object of research, and enable the researcher to identify and transcend the limitations that this may impose.</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These three capabilities, I suggest, have the potential to improve the quality and rigor in research.</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CF64D-5EF8-42B8-BE9C-CA895880E35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2967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first scenario</a:t>
            </a:r>
            <a:r>
              <a:rPr lang="en-GB" i="0" baseline="0" dirty="0" smtClean="0">
                <a:solidFill>
                  <a:schemeClr val="tx1"/>
                </a:solidFill>
              </a:rPr>
              <a:t> focuses on </a:t>
            </a:r>
            <a:r>
              <a:rPr lang="en-GB" sz="1200" i="0" kern="1200" dirty="0" smtClean="0">
                <a:solidFill>
                  <a:schemeClr val="tx1"/>
                </a:solidFill>
                <a:effectLst/>
                <a:latin typeface="+mn-lt"/>
                <a:ea typeface="+mn-ea"/>
                <a:cs typeface="+mn-cs"/>
              </a:rPr>
              <a:t>of a mother, Julie, undertaking a charity parachute jump to raise funds for the Parents’ and Teachers’ Association (PTA) at her daughter’s school.</a:t>
            </a:r>
            <a:r>
              <a:rPr lang="en-GB" sz="1200" i="0" kern="1200" baseline="0" dirty="0" smtClean="0">
                <a:solidFill>
                  <a:schemeClr val="tx1"/>
                </a:solidFill>
                <a:effectLst/>
                <a:latin typeface="+mn-lt"/>
                <a:ea typeface="+mn-ea"/>
                <a:cs typeface="+mn-cs"/>
              </a:rPr>
              <a:t>  </a:t>
            </a:r>
            <a:r>
              <a:rPr lang="en-GB" sz="1200" i="0" kern="1200" dirty="0" smtClean="0">
                <a:solidFill>
                  <a:schemeClr val="tx1"/>
                </a:solidFill>
                <a:effectLst/>
                <a:latin typeface="+mn-lt"/>
                <a:ea typeface="+mn-ea"/>
                <a:cs typeface="+mn-cs"/>
              </a:rPr>
              <a:t>The focus is on Julie’s trust in Instructor Joe of MEGA PARACHUTES to ensure her safety.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t>
            </a:r>
            <a:r>
              <a:rPr lang="en-GB" sz="1200" kern="1200" dirty="0" smtClean="0">
                <a:solidFill>
                  <a:schemeClr val="tx1"/>
                </a:solidFill>
                <a:effectLst/>
                <a:latin typeface="+mn-lt"/>
                <a:ea typeface="+mn-ea"/>
                <a:cs typeface="+mn-cs"/>
              </a:rPr>
              <a:t>context is one of high vulnerability, with Julie’s life in jeopardy as well as the potential for serious repercussions for the school and others associated with it; however, the level of uncertainty is low: it is highly unlikely that Instructor Joe will act negligently or maliciously.</a:t>
            </a:r>
            <a:endParaRPr lang="en-GB" dirty="0"/>
          </a:p>
        </p:txBody>
      </p:sp>
      <p:sp>
        <p:nvSpPr>
          <p:cNvPr id="4" name="Slide Number Placeholder 3"/>
          <p:cNvSpPr>
            <a:spLocks noGrp="1"/>
          </p:cNvSpPr>
          <p:nvPr>
            <p:ph type="sldNum" sz="quarter" idx="10"/>
          </p:nvPr>
        </p:nvSpPr>
        <p:spPr/>
        <p:txBody>
          <a:bodyPr/>
          <a:lstStyle/>
          <a:p>
            <a:fld id="{C5A6195D-78E7-4BA1-8D12-E28152AA9AC2}" type="slidenum">
              <a:rPr lang="en-GB" smtClean="0"/>
              <a:t>11</a:t>
            </a:fld>
            <a:endParaRPr lang="en-GB"/>
          </a:p>
        </p:txBody>
      </p:sp>
    </p:spTree>
    <p:extLst>
      <p:ext uri="{BB962C8B-B14F-4D97-AF65-F5344CB8AC3E}">
        <p14:creationId xmlns:p14="http://schemas.microsoft.com/office/powerpoint/2010/main" val="3524286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her process of interpretation, Julie exercises judgment with reference to her personal impression of Instructor Joe and knowledge of his credentials.  She also considers the national-structural context and (implicitly) safeguards in place, as well as relying on her trust in a third party intermediary.  However, her daughter’s dependency on her is at the forefront of her mind and this concern and responsibility heightens the anxiety that naturally results from her vulnerability.  She is also impacted emotionally by her cultural environment: in this case, her consumption of television programmes that affect her judgement of aviation safety.  Although uncertainty remains, in the moment of suspension Julie brackets it out as she reassures Lucy in earnest that the outcome will be favourable.</a:t>
            </a:r>
            <a:endParaRPr lang="en-GB" dirty="0"/>
          </a:p>
        </p:txBody>
      </p:sp>
      <p:sp>
        <p:nvSpPr>
          <p:cNvPr id="4" name="Slide Number Placeholder 3"/>
          <p:cNvSpPr>
            <a:spLocks noGrp="1"/>
          </p:cNvSpPr>
          <p:nvPr>
            <p:ph type="sldNum" sz="quarter" idx="10"/>
          </p:nvPr>
        </p:nvSpPr>
        <p:spPr/>
        <p:txBody>
          <a:bodyPr/>
          <a:lstStyle/>
          <a:p>
            <a:fld id="{C5A6195D-78E7-4BA1-8D12-E28152AA9AC2}" type="slidenum">
              <a:rPr lang="en-GB" smtClean="0"/>
              <a:t>12</a:t>
            </a:fld>
            <a:endParaRPr lang="en-GB"/>
          </a:p>
        </p:txBody>
      </p:sp>
    </p:spTree>
    <p:extLst>
      <p:ext uri="{BB962C8B-B14F-4D97-AF65-F5344CB8AC3E}">
        <p14:creationId xmlns:p14="http://schemas.microsoft.com/office/powerpoint/2010/main" val="117131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She is able to act with the expectation that all will be well, and as she experiences the exhilaration of the jump, she forms a memory that would (consciously or otherwise) inform future dilemmas as to whether to engage in extreme aerial sports.</a:t>
            </a:r>
            <a:endParaRPr lang="en-GB" dirty="0"/>
          </a:p>
        </p:txBody>
      </p:sp>
      <p:sp>
        <p:nvSpPr>
          <p:cNvPr id="4" name="Slide Number Placeholder 3"/>
          <p:cNvSpPr>
            <a:spLocks noGrp="1"/>
          </p:cNvSpPr>
          <p:nvPr>
            <p:ph type="sldNum" sz="quarter" idx="10"/>
          </p:nvPr>
        </p:nvSpPr>
        <p:spPr/>
        <p:txBody>
          <a:bodyPr/>
          <a:lstStyle/>
          <a:p>
            <a:fld id="{C5A6195D-78E7-4BA1-8D12-E28152AA9AC2}" type="slidenum">
              <a:rPr lang="en-GB" smtClean="0"/>
              <a:t>13</a:t>
            </a:fld>
            <a:endParaRPr lang="en-GB"/>
          </a:p>
        </p:txBody>
      </p:sp>
    </p:spTree>
    <p:extLst>
      <p:ext uri="{BB962C8B-B14F-4D97-AF65-F5344CB8AC3E}">
        <p14:creationId xmlns:p14="http://schemas.microsoft.com/office/powerpoint/2010/main" val="3198720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A6195D-78E7-4BA1-8D12-E28152AA9AC2}" type="slidenum">
              <a:rPr lang="en-GB" smtClean="0"/>
              <a:t>14</a:t>
            </a:fld>
            <a:endParaRPr lang="en-GB"/>
          </a:p>
        </p:txBody>
      </p:sp>
    </p:spTree>
    <p:extLst>
      <p:ext uri="{BB962C8B-B14F-4D97-AF65-F5344CB8AC3E}">
        <p14:creationId xmlns:p14="http://schemas.microsoft.com/office/powerpoint/2010/main" val="618331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kern="1200" dirty="0" smtClean="0">
                <a:solidFill>
                  <a:schemeClr val="tx1"/>
                </a:solidFill>
                <a:effectLst/>
                <a:latin typeface="+mn-lt"/>
                <a:ea typeface="+mn-ea"/>
                <a:cs typeface="+mn-cs"/>
              </a:rPr>
              <a:t>The second scenario considers advocacy in the context of mental health, and arose through discussion with a friend who has significant personal experience in similar contexts. It depicts Nathan, and his trust in a new keyworker, Helen,</a:t>
            </a:r>
            <a:r>
              <a:rPr lang="en-GB" sz="1200" i="0" kern="1200" baseline="0" dirty="0" smtClean="0">
                <a:solidFill>
                  <a:schemeClr val="tx1"/>
                </a:solidFill>
                <a:effectLst/>
                <a:latin typeface="+mn-lt"/>
                <a:ea typeface="+mn-ea"/>
                <a:cs typeface="+mn-cs"/>
              </a:rPr>
              <a:t> to advocate on his behalf.</a:t>
            </a:r>
            <a:endParaRPr lang="en-GB" i="0" dirty="0">
              <a:solidFill>
                <a:schemeClr val="tx1"/>
              </a:solidFill>
            </a:endParaRPr>
          </a:p>
        </p:txBody>
      </p:sp>
      <p:sp>
        <p:nvSpPr>
          <p:cNvPr id="4" name="Slide Number Placeholder 3"/>
          <p:cNvSpPr>
            <a:spLocks noGrp="1"/>
          </p:cNvSpPr>
          <p:nvPr>
            <p:ph type="sldNum" sz="quarter" idx="10"/>
          </p:nvPr>
        </p:nvSpPr>
        <p:spPr/>
        <p:txBody>
          <a:bodyPr/>
          <a:lstStyle/>
          <a:p>
            <a:fld id="{C5A6195D-78E7-4BA1-8D12-E28152AA9AC2}" type="slidenum">
              <a:rPr lang="en-GB" smtClean="0"/>
              <a:t>15</a:t>
            </a:fld>
            <a:endParaRPr lang="en-GB"/>
          </a:p>
        </p:txBody>
      </p:sp>
    </p:spTree>
    <p:extLst>
      <p:ext uri="{BB962C8B-B14F-4D97-AF65-F5344CB8AC3E}">
        <p14:creationId xmlns:p14="http://schemas.microsoft.com/office/powerpoint/2010/main" val="2921716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Nathan’s process of interpretation is complicated by personal impressions of Helen being combined with her institutional</a:t>
            </a:r>
            <a:r>
              <a:rPr lang="en-GB" baseline="0" dirty="0" smtClean="0"/>
              <a:t> affiliations and her professional group identification, as well as seemingly extraneous aspects of his circumstances and wellbeing which enter into his judgement.  Nathan’s leap of faith is to suspend his reticence and confide in this near-stranger, believing that she will be assertive on his behalf, even as a newcomer in an established professional team.</a:t>
            </a:r>
            <a:endParaRPr lang="en-GB" dirty="0"/>
          </a:p>
        </p:txBody>
      </p:sp>
      <p:sp>
        <p:nvSpPr>
          <p:cNvPr id="4" name="Slide Number Placeholder 3"/>
          <p:cNvSpPr>
            <a:spLocks noGrp="1"/>
          </p:cNvSpPr>
          <p:nvPr>
            <p:ph type="sldNum" sz="quarter" idx="10"/>
          </p:nvPr>
        </p:nvSpPr>
        <p:spPr/>
        <p:txBody>
          <a:bodyPr/>
          <a:lstStyle/>
          <a:p>
            <a:fld id="{C5A6195D-78E7-4BA1-8D12-E28152AA9AC2}" type="slidenum">
              <a:rPr lang="en-GB" smtClean="0"/>
              <a:t>16</a:t>
            </a:fld>
            <a:endParaRPr lang="en-GB"/>
          </a:p>
        </p:txBody>
      </p:sp>
    </p:spTree>
    <p:extLst>
      <p:ext uri="{BB962C8B-B14F-4D97-AF65-F5344CB8AC3E}">
        <p14:creationId xmlns:p14="http://schemas.microsoft.com/office/powerpoint/2010/main" val="3223861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Nathan’s favourable expectation is given a boost when Helen</a:t>
            </a:r>
            <a:r>
              <a:rPr lang="en-GB" baseline="0" dirty="0" smtClean="0"/>
              <a:t> has an early success in securing an extension to Nathan’s therapy, and this is likely to be a consideration in the building of trust going forward.</a:t>
            </a:r>
            <a:endParaRPr lang="en-GB" dirty="0"/>
          </a:p>
        </p:txBody>
      </p:sp>
      <p:sp>
        <p:nvSpPr>
          <p:cNvPr id="4" name="Slide Number Placeholder 3"/>
          <p:cNvSpPr>
            <a:spLocks noGrp="1"/>
          </p:cNvSpPr>
          <p:nvPr>
            <p:ph type="sldNum" sz="quarter" idx="10"/>
          </p:nvPr>
        </p:nvSpPr>
        <p:spPr/>
        <p:txBody>
          <a:bodyPr/>
          <a:lstStyle/>
          <a:p>
            <a:fld id="{C5A6195D-78E7-4BA1-8D12-E28152AA9AC2}" type="slidenum">
              <a:rPr lang="en-GB" smtClean="0"/>
              <a:t>17</a:t>
            </a:fld>
            <a:endParaRPr lang="en-GB"/>
          </a:p>
        </p:txBody>
      </p:sp>
    </p:spTree>
    <p:extLst>
      <p:ext uri="{BB962C8B-B14F-4D97-AF65-F5344CB8AC3E}">
        <p14:creationId xmlns:p14="http://schemas.microsoft.com/office/powerpoint/2010/main" val="1025702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bases of interpretation particularly</a:t>
            </a:r>
            <a:r>
              <a:rPr lang="en-GB" baseline="0" dirty="0" smtClean="0"/>
              <a:t> struck me in this scenario.  In particular, I became conscious of the temptation to focus excessively on cognitive or ‘rational’ reasons to trust, whereas in reality a range of physical, emotional, cultural and physical factors are likely to come into play as well.  Further, I began to question the common distinction in trust research between institutional, identity-based and personalised forms of trust.  The device of perspective places Helen’s name badge in the foreground, and suggests how her professional role and institutional affiliations mediate the personal relationship between the two.  Further, Nathan is likely to have had sustained historical interaction with the agencies Helen represents, which calls into question whether institutional trust can really be considered ‘relationship free’, as it is commonly positioned in trust literature.</a:t>
            </a:r>
            <a:endParaRPr lang="en-GB" dirty="0"/>
          </a:p>
        </p:txBody>
      </p:sp>
      <p:sp>
        <p:nvSpPr>
          <p:cNvPr id="4" name="Slide Number Placeholder 3"/>
          <p:cNvSpPr>
            <a:spLocks noGrp="1"/>
          </p:cNvSpPr>
          <p:nvPr>
            <p:ph type="sldNum" sz="quarter" idx="10"/>
          </p:nvPr>
        </p:nvSpPr>
        <p:spPr/>
        <p:txBody>
          <a:bodyPr/>
          <a:lstStyle/>
          <a:p>
            <a:fld id="{C5A6195D-78E7-4BA1-8D12-E28152AA9AC2}" type="slidenum">
              <a:rPr lang="en-GB" smtClean="0"/>
              <a:t>18</a:t>
            </a:fld>
            <a:endParaRPr lang="en-GB"/>
          </a:p>
        </p:txBody>
      </p:sp>
    </p:spTree>
    <p:extLst>
      <p:ext uri="{BB962C8B-B14F-4D97-AF65-F5344CB8AC3E}">
        <p14:creationId xmlns:p14="http://schemas.microsoft.com/office/powerpoint/2010/main" val="1793233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kern="1200" dirty="0" smtClean="0">
                <a:solidFill>
                  <a:schemeClr val="tx1"/>
                </a:solidFill>
                <a:effectLst/>
                <a:latin typeface="+mn-lt"/>
                <a:ea typeface="+mn-ea"/>
                <a:cs typeface="+mn-cs"/>
              </a:rPr>
              <a:t>The third scenario explores sexual decision-making in a context of high HIV prevalence, and was inspired by a sexual health campaign undertaken in </a:t>
            </a:r>
            <a:r>
              <a:rPr lang="en-GB" sz="1200" i="0" kern="1200" dirty="0" err="1" smtClean="0">
                <a:solidFill>
                  <a:schemeClr val="tx1"/>
                </a:solidFill>
                <a:effectLst/>
                <a:latin typeface="+mn-lt"/>
                <a:ea typeface="+mn-ea"/>
                <a:cs typeface="+mn-cs"/>
              </a:rPr>
              <a:t>Kinshassa</a:t>
            </a:r>
            <a:r>
              <a:rPr lang="en-GB" sz="1200" i="0" kern="1200" dirty="0" smtClean="0">
                <a:solidFill>
                  <a:schemeClr val="tx1"/>
                </a:solidFill>
                <a:effectLst/>
                <a:latin typeface="+mn-lt"/>
                <a:ea typeface="+mn-ea"/>
                <a:cs typeface="+mn-cs"/>
              </a:rPr>
              <a:t>, Democratic Republic of Congo, in the 1980s to promote condom use</a:t>
            </a:r>
            <a:r>
              <a:rPr lang="en-GB" sz="1200" i="0" kern="1200" baseline="0" dirty="0" smtClean="0">
                <a:solidFill>
                  <a:schemeClr val="tx1"/>
                </a:solidFill>
                <a:effectLst/>
                <a:latin typeface="+mn-lt"/>
                <a:ea typeface="+mn-ea"/>
                <a:cs typeface="+mn-cs"/>
              </a:rPr>
              <a:t> – the brand name and tag-line in the billboard are original (Piot 2012).</a:t>
            </a:r>
          </a:p>
        </p:txBody>
      </p:sp>
      <p:sp>
        <p:nvSpPr>
          <p:cNvPr id="4" name="Slide Number Placeholder 3"/>
          <p:cNvSpPr>
            <a:spLocks noGrp="1"/>
          </p:cNvSpPr>
          <p:nvPr>
            <p:ph type="sldNum" sz="quarter" idx="10"/>
          </p:nvPr>
        </p:nvSpPr>
        <p:spPr/>
        <p:txBody>
          <a:bodyPr/>
          <a:lstStyle/>
          <a:p>
            <a:fld id="{0FACF64D-5EF8-42B8-BE9C-CA895880E35E}" type="slidenum">
              <a:rPr lang="en-GB" smtClean="0"/>
              <a:t>19</a:t>
            </a:fld>
            <a:endParaRPr lang="en-GB"/>
          </a:p>
        </p:txBody>
      </p:sp>
    </p:spTree>
    <p:extLst>
      <p:ext uri="{BB962C8B-B14F-4D97-AF65-F5344CB8AC3E}">
        <p14:creationId xmlns:p14="http://schemas.microsoft.com/office/powerpoint/2010/main" val="4252324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kern="1200" baseline="0" dirty="0" smtClean="0">
                <a:solidFill>
                  <a:schemeClr val="tx1"/>
                </a:solidFill>
                <a:effectLst/>
                <a:latin typeface="+mn-lt"/>
                <a:ea typeface="+mn-ea"/>
                <a:cs typeface="+mn-cs"/>
              </a:rPr>
              <a:t>Unlike the previous scenarios, this one focuses on an intimate relationship.  As Grace considers the possibility of sex with her partner Luc, she involves a trusted friend in her process of interpretation where her emotions are in tension with popular wisdom and the recent experience of a known third party.</a:t>
            </a:r>
            <a:endParaRPr lang="en-GB" sz="120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FACF64D-5EF8-42B8-BE9C-CA895880E35E}" type="slidenum">
              <a:rPr lang="en-GB" smtClean="0"/>
              <a:t>20</a:t>
            </a:fld>
            <a:endParaRPr lang="en-GB"/>
          </a:p>
        </p:txBody>
      </p:sp>
    </p:spTree>
    <p:extLst>
      <p:ext uri="{BB962C8B-B14F-4D97-AF65-F5344CB8AC3E}">
        <p14:creationId xmlns:p14="http://schemas.microsoft.com/office/powerpoint/2010/main" val="4140251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Positioning visual/multimodal methods in the research process – where they are used, by whom, and where are the boundaries to their application?</a:t>
            </a:r>
          </a:p>
          <a:p>
            <a:endParaRPr lang="en-GB" baseline="0" dirty="0" smtClean="0"/>
          </a:p>
          <a:p>
            <a:r>
              <a:rPr lang="en-GB" baseline="0" dirty="0" smtClean="0"/>
              <a:t>Methodological foundations for the use of visual/multimodal methods in conceptual work and research design</a:t>
            </a:r>
          </a:p>
          <a:p>
            <a:endParaRPr lang="en-GB" baseline="0" dirty="0" smtClean="0"/>
          </a:p>
          <a:p>
            <a:r>
              <a:rPr lang="en-GB" baseline="0" dirty="0" smtClean="0"/>
              <a:t>I’ll introduce the concept of trust.  Using Bourdieu’s notion of the construction of the sociological object I’ll outline both the dominant approaches to trust research and the process approach to trust that I favour.</a:t>
            </a:r>
          </a:p>
          <a:p>
            <a:endParaRPr lang="en-GB" baseline="0" dirty="0" smtClean="0"/>
          </a:p>
          <a:p>
            <a:r>
              <a:rPr lang="en-GB" baseline="0" dirty="0" smtClean="0"/>
              <a:t>I’ll explain what exactly I did, before</a:t>
            </a:r>
          </a:p>
          <a:p>
            <a:endParaRPr lang="en-GB" baseline="0" dirty="0" smtClean="0"/>
          </a:p>
          <a:p>
            <a:r>
              <a:rPr lang="en-GB" baseline="0" dirty="0" smtClean="0"/>
              <a:t>Showing you the three worked examples of storyboarding that I produced with a visual artist, and talking through the learning that emerged from this process.</a:t>
            </a:r>
          </a:p>
          <a:p>
            <a:endParaRPr lang="en-GB" baseline="0" dirty="0" smtClean="0"/>
          </a:p>
          <a:p>
            <a:r>
              <a:rPr lang="en-GB" baseline="0" dirty="0" smtClean="0"/>
              <a:t>I’ll then draw on my reflections on the practice of storyboarding, using Bourdieu’s notions of reflexivity and habitus,</a:t>
            </a:r>
          </a:p>
          <a:p>
            <a:endParaRPr lang="en-GB" baseline="0" dirty="0" smtClean="0"/>
          </a:p>
          <a:p>
            <a:r>
              <a:rPr lang="en-GB" baseline="0" dirty="0" smtClean="0"/>
              <a:t>Before summarising what I have found to be the capabilities of visual/multimodal methods for the pre-empirical processes of conceptualisation and operationalisation.  I will also point out the mechanisms that I think are at play, which make the use of visual/multimodal methods distinct to the more usual academic approach of literary-verbal argumentation.</a:t>
            </a:r>
          </a:p>
          <a:p>
            <a:endParaRPr lang="en-GB" baseline="0" dirty="0" smtClean="0"/>
          </a:p>
          <a:p>
            <a:r>
              <a:rPr lang="en-GB" baseline="0" dirty="0" smtClean="0"/>
              <a:t>I’ll finish with a brief thought about the implications of the divide between methods presumed to be suitable for researchers and those that are appropriate for research participants and audiences.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CF64D-5EF8-42B8-BE9C-CA895880E35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4972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the dilemma reached</a:t>
            </a:r>
            <a:r>
              <a:rPr lang="en-GB" baseline="0" dirty="0" smtClean="0"/>
              <a:t> a moment of decision, I found myself wrestling with the conventions of the storyboarding task – that it must include the telling and resolution of a story.  I initially assumed that trusting Luc would involve proceeding with sex without instigating a conversation around condom use; however, I realised that this was exactly the kind of external labelling of behaviour I was seeking to avoid.  In fact, each of the three responses in the ‘suspension’ frame could have a variety of interpretations indicating trust, distrust, or agnosticism.</a:t>
            </a:r>
          </a:p>
          <a:p>
            <a:endParaRPr lang="en-GB" baseline="0" dirty="0" smtClean="0"/>
          </a:p>
          <a:p>
            <a:r>
              <a:rPr lang="en-GB" baseline="0" dirty="0" smtClean="0"/>
              <a:t>I became concerned about how contrived the story had the potential to be, and in particular the risk of stigmatising people in situations like </a:t>
            </a:r>
            <a:r>
              <a:rPr lang="en-GB" baseline="0" dirty="0" err="1" smtClean="0"/>
              <a:t>thos</a:t>
            </a:r>
            <a:r>
              <a:rPr lang="en-GB" baseline="0" dirty="0" smtClean="0"/>
              <a:t> of my characters through my representation of them.</a:t>
            </a:r>
            <a:endParaRPr lang="en-GB" dirty="0" smtClean="0"/>
          </a:p>
        </p:txBody>
      </p:sp>
      <p:sp>
        <p:nvSpPr>
          <p:cNvPr id="4" name="Slide Number Placeholder 3"/>
          <p:cNvSpPr>
            <a:spLocks noGrp="1"/>
          </p:cNvSpPr>
          <p:nvPr>
            <p:ph type="sldNum" sz="quarter" idx="10"/>
          </p:nvPr>
        </p:nvSpPr>
        <p:spPr/>
        <p:txBody>
          <a:bodyPr/>
          <a:lstStyle/>
          <a:p>
            <a:fld id="{0FACF64D-5EF8-42B8-BE9C-CA895880E35E}" type="slidenum">
              <a:rPr lang="en-GB" smtClean="0"/>
              <a:t>21</a:t>
            </a:fld>
            <a:endParaRPr lang="en-GB"/>
          </a:p>
        </p:txBody>
      </p:sp>
    </p:spTree>
    <p:extLst>
      <p:ext uri="{BB962C8B-B14F-4D97-AF65-F5344CB8AC3E}">
        <p14:creationId xmlns:p14="http://schemas.microsoft.com/office/powerpoint/2010/main" val="4145561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Instead</a:t>
            </a:r>
            <a:r>
              <a:rPr lang="en-GB" baseline="0" dirty="0" smtClean="0"/>
              <a:t> of reaching a resolution, I decided to open up a range of favourable (or unfavourable) expectations that Grace might arrive at when she makes her leap of faith.  The breaking of artistic forms enabled progress (</a:t>
            </a:r>
            <a:r>
              <a:rPr lang="en-GB" baseline="0" dirty="0" err="1" smtClean="0"/>
              <a:t>McNiff</a:t>
            </a:r>
            <a:r>
              <a:rPr lang="en-GB" baseline="0" dirty="0" smtClean="0"/>
              <a:t> 2011).  I realised that it was likely Grace would have contemplated these possible futures as part of the process of interpretation.  This underlines the interconnections between stages in the trust process and reaffirms that this process is a conceptual construction, a tool for thinking that can be powerful analytically without these stages being neatly distinguishable in empirical reality.</a:t>
            </a:r>
            <a:endParaRPr lang="en-GB" dirty="0"/>
          </a:p>
        </p:txBody>
      </p:sp>
      <p:sp>
        <p:nvSpPr>
          <p:cNvPr id="4" name="Slide Number Placeholder 3"/>
          <p:cNvSpPr>
            <a:spLocks noGrp="1"/>
          </p:cNvSpPr>
          <p:nvPr>
            <p:ph type="sldNum" sz="quarter" idx="10"/>
          </p:nvPr>
        </p:nvSpPr>
        <p:spPr/>
        <p:txBody>
          <a:bodyPr/>
          <a:lstStyle/>
          <a:p>
            <a:fld id="{C5A6195D-78E7-4BA1-8D12-E28152AA9AC2}" type="slidenum">
              <a:rPr lang="en-GB" smtClean="0"/>
              <a:t>22</a:t>
            </a:fld>
            <a:endParaRPr lang="en-GB"/>
          </a:p>
        </p:txBody>
      </p:sp>
    </p:spTree>
    <p:extLst>
      <p:ext uri="{BB962C8B-B14F-4D97-AF65-F5344CB8AC3E}">
        <p14:creationId xmlns:p14="http://schemas.microsoft.com/office/powerpoint/2010/main" val="2121573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the context of the</a:t>
            </a:r>
            <a:r>
              <a:rPr lang="en-GB" baseline="0" dirty="0" smtClean="0"/>
              <a:t> interpretive, in-depth qualitative methods that are suited to investigating a process approach to trust it would be easy to fall into asking questions that would implicitly illicit a rationalist response; however, based on the tentative reworking of ‘favourable expectations’ as one among possible ‘imagined future’, I might ask, “what did you imagine might happen depending on how you acted?”</a:t>
            </a:r>
            <a:endParaRPr lang="en-GB" dirty="0"/>
          </a:p>
        </p:txBody>
      </p:sp>
      <p:sp>
        <p:nvSpPr>
          <p:cNvPr id="4" name="Slide Number Placeholder 3"/>
          <p:cNvSpPr>
            <a:spLocks noGrp="1"/>
          </p:cNvSpPr>
          <p:nvPr>
            <p:ph type="sldNum" sz="quarter" idx="10"/>
          </p:nvPr>
        </p:nvSpPr>
        <p:spPr/>
        <p:txBody>
          <a:bodyPr/>
          <a:lstStyle/>
          <a:p>
            <a:fld id="{0FACF64D-5EF8-42B8-BE9C-CA895880E35E}" type="slidenum">
              <a:rPr lang="en-GB" smtClean="0"/>
              <a:t>23</a:t>
            </a:fld>
            <a:endParaRPr lang="en-GB"/>
          </a:p>
        </p:txBody>
      </p:sp>
    </p:spTree>
    <p:extLst>
      <p:ext uri="{BB962C8B-B14F-4D97-AF65-F5344CB8AC3E}">
        <p14:creationId xmlns:p14="http://schemas.microsoft.com/office/powerpoint/2010/main" val="3060640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Bourdieu suggests that in research, the range of what is knowable is constrained by the habitus: a structured system of dispositions formed through absorbing the history of the social field in general and the agent’s own particular trajectory within it – “embodied history, internalized as second nature and so forgotten as history” (Bourdieu 1990 [1980]: 56).  The habitus sets the “social limits of [the researcher’s] act of objectification” unless those social limits are actively brought to light.</a:t>
            </a:r>
            <a:endParaRPr lang="en-GB" baseline="0" dirty="0" smtClean="0"/>
          </a:p>
          <a:p>
            <a:endParaRPr lang="en-GB" baseline="0" dirty="0" smtClean="0"/>
          </a:p>
          <a:p>
            <a:r>
              <a:rPr lang="en-GB" dirty="0" smtClean="0"/>
              <a:t>Proponents of arts-based methods have suggested that images or art are revealing</a:t>
            </a:r>
            <a:r>
              <a:rPr lang="en-GB" baseline="0" dirty="0" smtClean="0"/>
              <a:t> of their producers as well as the subject matter, and confer self-knowledge.  Therefore, the process of producing visualisations has the potential to enable the reflexive analysis of the researcher’s own social position, and therefore to open the possibility of transcending these limitations in the empirical stages of research that follow.  This became evident in the reflective notes that I kept alongside the activity of storyboarding.</a:t>
            </a:r>
          </a:p>
          <a:p>
            <a:endParaRPr lang="en-GB" baseline="0" dirty="0" smtClean="0"/>
          </a:p>
          <a:p>
            <a:r>
              <a:rPr lang="en-GB" baseline="0" dirty="0" smtClean="0"/>
              <a:t>As I worked on scenario 2, I was conscious that I have close friends with experiences similar to those of Nathan, and a relative who is a Consultant </a:t>
            </a:r>
            <a:r>
              <a:rPr lang="en-GB" baseline="0" dirty="0" err="1" smtClean="0"/>
              <a:t>Psychiatrisst</a:t>
            </a:r>
            <a:r>
              <a:rPr lang="en-GB" baseline="0" dirty="0" smtClean="0"/>
              <a:t>.  I initially considered this as basically informative, but as I took on the role of the author, able to tell the story of my choosing, I became emotionally exercised by Nathan’s situation, and tempted to use the storyboard as a platform to air political views.  There are clues to this struggle in the storyboard – in particular, Nathan’s invisibility – he is spoke about ‘behind closed doors’ in the first and last frame, and his face is never shown.</a:t>
            </a:r>
          </a:p>
          <a:p>
            <a:endParaRPr lang="en-GB" baseline="0" dirty="0" smtClean="0"/>
          </a:p>
          <a:p>
            <a:r>
              <a:rPr lang="en-GB" baseline="0" dirty="0" smtClean="0"/>
              <a:t>In scenario 2 and to a greater extent scenario 3 I felt troubled by my ability to dictate the outcome of the central characters and, implicitly, people like them that I did not want to presume to speak for.  I was aware that creating representations of characters was not a morally neutral act (</a:t>
            </a:r>
            <a:r>
              <a:rPr lang="en-GB" baseline="0" dirty="0" err="1" smtClean="0"/>
              <a:t>Tufte</a:t>
            </a:r>
            <a:r>
              <a:rPr lang="en-GB" baseline="0" dirty="0" smtClean="0"/>
              <a:t> 2006).  The social and cultural difference between myself and Grace, in particular, made me cripplingly aware that I could know virtually noting about how she might manage her vulnerabilities.  Bourdieu uses the term ‘hysteresis’ to describe the experience of one’s habitus being out of synch with the social world in which one finds oneself.  As a result I lost confidence in my own “practical mastery” or “feel for the game” (Bourdieu 1989; Bourdieu and </a:t>
            </a:r>
            <a:r>
              <a:rPr lang="en-GB" baseline="0" dirty="0" err="1" smtClean="0"/>
              <a:t>Wacquant</a:t>
            </a:r>
            <a:r>
              <a:rPr lang="en-GB" baseline="0" dirty="0" smtClean="0"/>
              <a:t> 1992) and became sensitised to the distance between the social worlds of my characters and any in which I would have tacit knowledge of how to act.</a:t>
            </a:r>
          </a:p>
          <a:p>
            <a:endParaRPr lang="en-GB" baseline="0" dirty="0" smtClean="0"/>
          </a:p>
          <a:p>
            <a:r>
              <a:rPr lang="en-GB" baseline="0" dirty="0" smtClean="0"/>
              <a:t>It is obvious perhaps that I conceive of myself as an ‘outsider’ to the experiences explored in scenarios 2 and 3.  However, this caused me to reflect critically on the ease with which I manipulated the characters in scenario 1.  Since I implicitly considered myself an ‘insider’ in Julie’s social world, taking aspects of it for granted, there is a risk of being blinded to power relations and dismissing as ‘the way things are’ aspects that might be significant in research (Bourdieu and </a:t>
            </a:r>
            <a:r>
              <a:rPr lang="en-GB" baseline="0" dirty="0" err="1" smtClean="0"/>
              <a:t>Wacquant</a:t>
            </a:r>
            <a:r>
              <a:rPr lang="en-GB" baseline="0" dirty="0" smtClean="0"/>
              <a:t> 1992: 127).</a:t>
            </a:r>
          </a:p>
        </p:txBody>
      </p:sp>
      <p:sp>
        <p:nvSpPr>
          <p:cNvPr id="4" name="Slide Number Placeholder 3"/>
          <p:cNvSpPr>
            <a:spLocks noGrp="1"/>
          </p:cNvSpPr>
          <p:nvPr>
            <p:ph type="sldNum" sz="quarter" idx="10"/>
          </p:nvPr>
        </p:nvSpPr>
        <p:spPr/>
        <p:txBody>
          <a:bodyPr/>
          <a:lstStyle/>
          <a:p>
            <a:fld id="{C5A6195D-78E7-4BA1-8D12-E28152AA9AC2}" type="slidenum">
              <a:rPr lang="en-GB" smtClean="0"/>
              <a:t>24</a:t>
            </a:fld>
            <a:endParaRPr lang="en-GB"/>
          </a:p>
        </p:txBody>
      </p:sp>
    </p:spTree>
    <p:extLst>
      <p:ext uri="{BB962C8B-B14F-4D97-AF65-F5344CB8AC3E}">
        <p14:creationId xmlns:p14="http://schemas.microsoft.com/office/powerpoint/2010/main" val="2700635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sum up then,</a:t>
            </a:r>
            <a:r>
              <a:rPr lang="en-GB" baseline="0" dirty="0" smtClean="0"/>
              <a:t> I will reiterate the capabilities of visual and multi-modal methods that I have found to be valuable in the pre-empirical activities of conceptualisation and research design, and suggest some of the mechanisms that I believe are at play that makes the contribution of visual methods distinctive.</a:t>
            </a:r>
          </a:p>
          <a:p>
            <a:endParaRPr lang="en-GB" baseline="0" dirty="0" smtClean="0"/>
          </a:p>
          <a:p>
            <a:r>
              <a:rPr lang="en-GB" baseline="0" dirty="0" smtClean="0"/>
              <a:t>In terms of capabilities, the use of visual/multimodal methods by researchers enhances the rigor of their conceptual and research design work.  It encourages continuous attention to the construction of the sociological object; it suggests new dimensions of phenomena to be explored empirically; and it is revealing of how the habitus limits the scope of what is ‘knowable’ and predisposes the researcher to certain kinds of findings.</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What are the distinctive mechanisms of the visual/multimodal that procure these benefits, that distinguish these tools from conventional verbal argumentation? </a:t>
            </a:r>
            <a:r>
              <a:rPr lang="en-GB" sz="1200" kern="1200" dirty="0" smtClean="0">
                <a:solidFill>
                  <a:schemeClr val="tx1"/>
                </a:solidFill>
                <a:effectLst/>
                <a:latin typeface="+mn-lt"/>
                <a:ea typeface="+mn-ea"/>
                <a:cs typeface="+mn-cs"/>
              </a:rPr>
              <a:t>There are (at least) three mechanisms at play.  The first concerns the creative process, which iteratively opens up and narrows possibilities.  Working through a trust scenario, for example, involves imagining many possible responses of the protagonist to their dilemma; however, at some point I had to choose one response, and account for the repercussions of that choice in detail.  Movement between the general and the specific is at the heart of learning and the structured use of a creative process harnesses these skills.  Secondly, the particular qualities of the visual pose unique questions: in particular, around setting, point of view, what is included or excluded from the frame, perspective, style, or the use/significance of colour.  These decisions bring to light different facets of the object of research.  Finally, aside from the visual/multimodal product itself, the process of its production opens up deliberative time to enter into a reflective mode of thinking which is conducive to the generation of new insights.</a:t>
            </a:r>
          </a:p>
          <a:p>
            <a:endParaRPr lang="en-GB" baseline="0" dirty="0" smtClean="0"/>
          </a:p>
          <a:p>
            <a:r>
              <a:rPr lang="en-GB" baseline="0" dirty="0" smtClean="0"/>
              <a:t>Finally, and returning to my earlier assessment of inward-facing and outward-facing facets of the research process, the application of visual/multimodal methods by the researcher has political implications it disrupts the power relations between researchers and their participants/audiences that are implicit in the dividing lines between the methods that are appropriate to each.</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C5A6195D-78E7-4BA1-8D12-E28152AA9AC2}" type="slidenum">
              <a:rPr lang="en-GB" smtClean="0"/>
              <a:t>25</a:t>
            </a:fld>
            <a:endParaRPr lang="en-GB"/>
          </a:p>
        </p:txBody>
      </p:sp>
    </p:spTree>
    <p:extLst>
      <p:ext uri="{BB962C8B-B14F-4D97-AF65-F5344CB8AC3E}">
        <p14:creationId xmlns:p14="http://schemas.microsoft.com/office/powerpoint/2010/main" val="3508655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A6195D-78E7-4BA1-8D12-E28152AA9AC2}" type="slidenum">
              <a:rPr lang="en-GB" smtClean="0"/>
              <a:t>26</a:t>
            </a:fld>
            <a:endParaRPr lang="en-GB"/>
          </a:p>
        </p:txBody>
      </p:sp>
    </p:spTree>
    <p:extLst>
      <p:ext uri="{BB962C8B-B14F-4D97-AF65-F5344CB8AC3E}">
        <p14:creationId xmlns:p14="http://schemas.microsoft.com/office/powerpoint/2010/main" val="1156887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Begin by looking at the research</a:t>
            </a:r>
            <a:r>
              <a:rPr lang="en-GB" baseline="0" dirty="0" smtClean="0"/>
              <a:t> process.  This illustration is a crude in preventing a rather simplistic and misleadingly linear picture, but what it seeks to convey is that there are different practices within the process of research.  Some of these practices are inward-facing, that is, they are either private to the researcher or a limited audience of academics.  Others are outward-facing, that is, they are oriented towards wider publics which may include mixed or predominantly non-academic audiences, such as research participants or users.</a:t>
            </a:r>
          </a:p>
          <a:p>
            <a:endParaRPr lang="en-GB" baseline="0" dirty="0" smtClean="0"/>
          </a:p>
          <a:p>
            <a:r>
              <a:rPr lang="en-GB" baseline="0" dirty="0" smtClean="0"/>
              <a:t>A range of visual products may be used in different actions of research, but in the inward-facing activities these tend to take on a more limited and particular form.  I’ll explore this in more detail …</a:t>
            </a:r>
            <a:endParaRPr lang="en-GB" dirty="0"/>
          </a:p>
        </p:txBody>
      </p:sp>
      <p:sp>
        <p:nvSpPr>
          <p:cNvPr id="4" name="Slide Number Placeholder 3"/>
          <p:cNvSpPr>
            <a:spLocks noGrp="1"/>
          </p:cNvSpPr>
          <p:nvPr>
            <p:ph type="sldNum" sz="quarter" idx="10"/>
          </p:nvPr>
        </p:nvSpPr>
        <p:spPr/>
        <p:txBody>
          <a:bodyPr/>
          <a:lstStyle/>
          <a:p>
            <a:fld id="{C5A6195D-78E7-4BA1-8D12-E28152AA9AC2}" type="slidenum">
              <a:rPr lang="en-GB" smtClean="0"/>
              <a:t>3</a:t>
            </a:fld>
            <a:endParaRPr lang="en-GB"/>
          </a:p>
        </p:txBody>
      </p:sp>
    </p:spTree>
    <p:extLst>
      <p:ext uri="{BB962C8B-B14F-4D97-AF65-F5344CB8AC3E}">
        <p14:creationId xmlns:p14="http://schemas.microsoft.com/office/powerpoint/2010/main" val="2813612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notion that language constitutes a privileged form of knowing in Western culture requires little defence.  Philosophers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from Plato to David Hume have</a:t>
            </a:r>
            <a:r>
              <a:rPr lang="en-GB" sz="1200" kern="1200" baseline="0" dirty="0" smtClean="0">
                <a:solidFill>
                  <a:schemeClr val="tx1"/>
                </a:solidFill>
                <a:effectLst/>
                <a:latin typeface="+mn-lt"/>
                <a:ea typeface="+mn-ea"/>
                <a:cs typeface="+mn-cs"/>
              </a:rPr>
              <a:t> advised a distrust of sensory perceptions, leading to the Kantian proposition that the ideas of the mind are the only basis for objective knowledge, and language provides a mode in which that rational thought can be expressed.  In the Enlightenment a division solidified between literary (fictive) and scientific (fact) writing, </a:t>
            </a:r>
            <a:r>
              <a:rPr lang="en-GB" sz="1200" kern="1200" baseline="0" dirty="0" smtClean="0">
                <a:solidFill>
                  <a:schemeClr val="tx1"/>
                </a:solidFill>
                <a:effectLst/>
                <a:latin typeface="+mn-lt"/>
                <a:ea typeface="+mn-ea"/>
                <a:cs typeface="+mn-cs"/>
              </a:rPr>
              <a:t>in line with a more general privileging of science over art.  As </a:t>
            </a:r>
            <a:r>
              <a:rPr lang="en-GB" sz="1200" kern="1200" baseline="0" dirty="0" smtClean="0">
                <a:solidFill>
                  <a:schemeClr val="tx1"/>
                </a:solidFill>
                <a:effectLst/>
                <a:latin typeface="+mn-lt"/>
                <a:ea typeface="+mn-ea"/>
                <a:cs typeface="+mn-cs"/>
              </a:rPr>
              <a:t>a result the positivist tradition that emerged favoured propositional forms that could be (philosophically or scientifically) verified or falsified.  </a:t>
            </a:r>
            <a:r>
              <a:rPr lang="en-GB" sz="1200" kern="1200" dirty="0" smtClean="0">
                <a:solidFill>
                  <a:schemeClr val="tx1"/>
                </a:solidFill>
                <a:effectLst/>
                <a:latin typeface="+mn-lt"/>
                <a:ea typeface="+mn-ea"/>
                <a:cs typeface="+mn-cs"/>
              </a:rPr>
              <a:t>In the contemporary social scientific field, conventional forms continue to be prescribed – such as systems of referencing, linear narratives, the distillation of an argument into an abstract and the labelling with key words – and these hold considerable material and symbolic power (Richardson, 1994).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Since the “visual turn” in the social sciences (</a:t>
            </a:r>
            <a:r>
              <a:rPr lang="en-GB" sz="1200" kern="1200" dirty="0" err="1" smtClean="0">
                <a:solidFill>
                  <a:schemeClr val="tx1"/>
                </a:solidFill>
                <a:effectLst/>
                <a:latin typeface="+mn-lt"/>
                <a:ea typeface="+mn-ea"/>
                <a:cs typeface="+mn-cs"/>
              </a:rPr>
              <a:t>Jewitt</a:t>
            </a:r>
            <a:r>
              <a:rPr lang="en-GB" sz="1200" kern="1200" dirty="0" smtClean="0">
                <a:solidFill>
                  <a:schemeClr val="tx1"/>
                </a:solidFill>
                <a:effectLst/>
                <a:latin typeface="+mn-lt"/>
                <a:ea typeface="+mn-ea"/>
                <a:cs typeface="+mn-cs"/>
              </a:rPr>
              <a:t> 2008) there has been an expansion</a:t>
            </a:r>
            <a:r>
              <a:rPr lang="en-GB" sz="1200" kern="1200" baseline="0" dirty="0" smtClean="0">
                <a:solidFill>
                  <a:schemeClr val="tx1"/>
                </a:solidFill>
                <a:effectLst/>
                <a:latin typeface="+mn-lt"/>
                <a:ea typeface="+mn-ea"/>
                <a:cs typeface="+mn-cs"/>
              </a:rPr>
              <a:t> of legitimate uses for visualisations in research.  However, I suggest, the full range of forms this might take have not diffused </a:t>
            </a:r>
            <a:r>
              <a:rPr lang="en-GB" sz="1200" kern="1200" baseline="0" dirty="0" smtClean="0">
                <a:solidFill>
                  <a:schemeClr val="tx1"/>
                </a:solidFill>
                <a:effectLst/>
                <a:latin typeface="+mn-lt"/>
                <a:ea typeface="+mn-ea"/>
                <a:cs typeface="+mn-cs"/>
              </a:rPr>
              <a:t>evenly across the processes of research.  </a:t>
            </a:r>
            <a:r>
              <a:rPr lang="en-GB" sz="1200" kern="1200" baseline="0" dirty="0" smtClean="0">
                <a:solidFill>
                  <a:schemeClr val="tx1"/>
                </a:solidFill>
                <a:effectLst/>
                <a:latin typeface="+mn-lt"/>
                <a:ea typeface="+mn-ea"/>
                <a:cs typeface="+mn-cs"/>
              </a:rPr>
              <a:t>This is exemplified through a comparison between the conceptual diagrams that are commonly found in theoretical frameworks in the inward-facing </a:t>
            </a:r>
            <a:r>
              <a:rPr lang="en-GB" sz="1200" kern="1200" baseline="0" dirty="0" smtClean="0">
                <a:solidFill>
                  <a:schemeClr val="tx1"/>
                </a:solidFill>
                <a:effectLst/>
                <a:latin typeface="+mn-lt"/>
                <a:ea typeface="+mn-ea"/>
                <a:cs typeface="+mn-cs"/>
              </a:rPr>
              <a:t>orientations </a:t>
            </a:r>
            <a:r>
              <a:rPr lang="en-GB" sz="1200" kern="1200" baseline="0" dirty="0" smtClean="0">
                <a:solidFill>
                  <a:schemeClr val="tx1"/>
                </a:solidFill>
                <a:effectLst/>
                <a:latin typeface="+mn-lt"/>
                <a:ea typeface="+mn-ea"/>
                <a:cs typeface="+mn-cs"/>
              </a:rPr>
              <a:t>of social research, and the products of creative and participatory approaches to data collection in an outward-facing mode.</a:t>
            </a:r>
          </a:p>
          <a:p>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Visualisations are routinely used in the construction of social scientific theoretical frameworks. Ordinarily, these visualisations encompass a very restricted range of ‘cultural goods’ (Bourdieu, 1984 [1979]), such as flowcharts, checklists, figures and tables (Grady, 2006; Wagner, 2006).  In some cases, these are accompanied by paralleled textual description that renders them according to Michael Lynch “a picture of nothing with no distinctive role in the text” (Lynch, 1991, p. 6).  He has observed in the common features of social theoretical visualisations, including bounded labels, quasi-causal vectors, and spatial symmetries, a “rhetorical mathematics” which operates through employing “modes of representation that act as emblems of scientific authority” (Lynch, 1991, p. 18).  In</a:t>
            </a:r>
            <a:r>
              <a:rPr lang="en-GB" sz="1200" kern="1200" baseline="0" dirty="0" smtClean="0">
                <a:solidFill>
                  <a:schemeClr val="tx1"/>
                </a:solidFill>
                <a:effectLst/>
                <a:latin typeface="+mn-lt"/>
                <a:ea typeface="+mn-ea"/>
                <a:cs typeface="+mn-cs"/>
              </a:rPr>
              <a:t> the pre-empirical stages of conceptualisation and research design, s</a:t>
            </a:r>
            <a:r>
              <a:rPr lang="en-GB" sz="1200" kern="1200" dirty="0" smtClean="0">
                <a:solidFill>
                  <a:schemeClr val="tx1"/>
                </a:solidFill>
                <a:effectLst/>
                <a:latin typeface="+mn-lt"/>
                <a:ea typeface="+mn-ea"/>
                <a:cs typeface="+mn-cs"/>
              </a:rPr>
              <a:t>ocial thought has as yet made very limited use of the range of visual forms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data collection, however, and in particular within the field of participative methodologies, a diverse array of visual/creative practices are legitimately used, including mapping, sorting and ranking exercises (</a:t>
            </a:r>
            <a:r>
              <a:rPr lang="en-GB" sz="1200" kern="1200" dirty="0" err="1" smtClean="0">
                <a:solidFill>
                  <a:schemeClr val="tx1"/>
                </a:solidFill>
                <a:effectLst/>
                <a:latin typeface="+mn-lt"/>
                <a:ea typeface="+mn-ea"/>
                <a:cs typeface="+mn-cs"/>
              </a:rPr>
              <a:t>Rietbergen</a:t>
            </a:r>
            <a:r>
              <a:rPr lang="en-GB" sz="1200" kern="1200" dirty="0" smtClean="0">
                <a:solidFill>
                  <a:schemeClr val="tx1"/>
                </a:solidFill>
                <a:effectLst/>
                <a:latin typeface="+mn-lt"/>
                <a:ea typeface="+mn-ea"/>
                <a:cs typeface="+mn-cs"/>
              </a:rPr>
              <a:t>-McCracken and Narayan, 1998), </a:t>
            </a:r>
            <a:r>
              <a:rPr lang="en-GB" sz="1200" kern="1200" dirty="0" err="1" smtClean="0">
                <a:solidFill>
                  <a:schemeClr val="tx1"/>
                </a:solidFill>
                <a:effectLst/>
                <a:latin typeface="+mn-lt"/>
                <a:ea typeface="+mn-ea"/>
                <a:cs typeface="+mn-cs"/>
              </a:rPr>
              <a:t>photovoice</a:t>
            </a:r>
            <a:r>
              <a:rPr lang="en-GB" sz="1200" kern="1200" dirty="0" smtClean="0">
                <a:solidFill>
                  <a:schemeClr val="tx1"/>
                </a:solidFill>
                <a:effectLst/>
                <a:latin typeface="+mn-lt"/>
                <a:ea typeface="+mn-ea"/>
                <a:cs typeface="+mn-cs"/>
              </a:rPr>
              <a:t> (Wang and Burris, 1997; Evans-Agnew and </a:t>
            </a:r>
            <a:r>
              <a:rPr lang="en-GB" sz="1200" kern="1200" dirty="0" err="1" smtClean="0">
                <a:solidFill>
                  <a:schemeClr val="tx1"/>
                </a:solidFill>
                <a:effectLst/>
                <a:latin typeface="+mn-lt"/>
                <a:ea typeface="+mn-ea"/>
                <a:cs typeface="+mn-cs"/>
              </a:rPr>
              <a:t>Rosemberg</a:t>
            </a:r>
            <a:r>
              <a:rPr lang="en-GB" sz="1200" kern="1200" dirty="0" smtClean="0">
                <a:solidFill>
                  <a:schemeClr val="tx1"/>
                </a:solidFill>
                <a:effectLst/>
                <a:latin typeface="+mn-lt"/>
                <a:ea typeface="+mn-ea"/>
                <a:cs typeface="+mn-cs"/>
              </a:rPr>
              <a:t>, 2016), community-based participatory video (Chávez</a:t>
            </a:r>
            <a:r>
              <a:rPr lang="en-GB" sz="1200" i="1" kern="1200" dirty="0" smtClean="0">
                <a:solidFill>
                  <a:schemeClr val="tx1"/>
                </a:solidFill>
                <a:effectLst/>
                <a:latin typeface="+mn-lt"/>
                <a:ea typeface="+mn-ea"/>
                <a:cs typeface="+mn-cs"/>
              </a:rPr>
              <a:t> et al.</a:t>
            </a:r>
            <a:r>
              <a:rPr lang="en-GB" sz="1200" kern="1200" dirty="0" smtClean="0">
                <a:solidFill>
                  <a:schemeClr val="tx1"/>
                </a:solidFill>
                <a:effectLst/>
                <a:latin typeface="+mn-lt"/>
                <a:ea typeface="+mn-ea"/>
                <a:cs typeface="+mn-cs"/>
              </a:rPr>
              <a:t>, 2004; Mitchell and de Lange, 2011), participatory theatre (</a:t>
            </a:r>
            <a:r>
              <a:rPr lang="en-GB" sz="1200" kern="1200" dirty="0" err="1" smtClean="0">
                <a:solidFill>
                  <a:schemeClr val="tx1"/>
                </a:solidFill>
                <a:effectLst/>
                <a:latin typeface="+mn-lt"/>
                <a:ea typeface="+mn-ea"/>
                <a:cs typeface="+mn-cs"/>
              </a:rPr>
              <a:t>Kaptani</a:t>
            </a:r>
            <a:r>
              <a:rPr lang="en-GB" sz="1200" kern="1200" dirty="0" smtClean="0">
                <a:solidFill>
                  <a:schemeClr val="tx1"/>
                </a:solidFill>
                <a:effectLst/>
                <a:latin typeface="+mn-lt"/>
                <a:ea typeface="+mn-ea"/>
                <a:cs typeface="+mn-cs"/>
              </a:rPr>
              <a:t> and Yuval-Davis, 2008; </a:t>
            </a:r>
            <a:r>
              <a:rPr lang="en-GB" sz="1200" kern="1200" dirty="0" err="1" smtClean="0">
                <a:solidFill>
                  <a:schemeClr val="tx1"/>
                </a:solidFill>
                <a:effectLst/>
                <a:latin typeface="+mn-lt"/>
                <a:ea typeface="+mn-ea"/>
                <a:cs typeface="+mn-cs"/>
              </a:rPr>
              <a:t>Abah</a:t>
            </a:r>
            <a:r>
              <a:rPr lang="en-GB" sz="1200" i="1" kern="1200" dirty="0" smtClean="0">
                <a:solidFill>
                  <a:schemeClr val="tx1"/>
                </a:solidFill>
                <a:effectLst/>
                <a:latin typeface="+mn-lt"/>
                <a:ea typeface="+mn-ea"/>
                <a:cs typeface="+mn-cs"/>
              </a:rPr>
              <a:t> et al.</a:t>
            </a:r>
            <a:r>
              <a:rPr lang="en-GB" sz="1200" kern="1200" dirty="0" smtClean="0">
                <a:solidFill>
                  <a:schemeClr val="tx1"/>
                </a:solidFill>
                <a:effectLst/>
                <a:latin typeface="+mn-lt"/>
                <a:ea typeface="+mn-ea"/>
                <a:cs typeface="+mn-cs"/>
              </a:rPr>
              <a:t>, 2009), and drawing or other ‘handmade’ or folk art techniques (Anderson and Gold, 1998; </a:t>
            </a:r>
            <a:r>
              <a:rPr lang="en-GB" sz="1200" kern="1200" dirty="0" err="1" smtClean="0">
                <a:solidFill>
                  <a:schemeClr val="tx1"/>
                </a:solidFill>
                <a:effectLst/>
                <a:latin typeface="+mn-lt"/>
                <a:ea typeface="+mn-ea"/>
                <a:cs typeface="+mn-cs"/>
              </a:rPr>
              <a:t>Feen-Calligan</a:t>
            </a:r>
            <a:r>
              <a:rPr lang="en-GB" sz="1200" i="1" kern="1200" dirty="0" smtClean="0">
                <a:solidFill>
                  <a:schemeClr val="tx1"/>
                </a:solidFill>
                <a:effectLst/>
                <a:latin typeface="+mn-lt"/>
                <a:ea typeface="+mn-ea"/>
                <a:cs typeface="+mn-cs"/>
              </a:rPr>
              <a:t> et al.</a:t>
            </a:r>
            <a:r>
              <a:rPr lang="en-GB" sz="1200" kern="1200" dirty="0" smtClean="0">
                <a:solidFill>
                  <a:schemeClr val="tx1"/>
                </a:solidFill>
                <a:effectLst/>
                <a:latin typeface="+mn-lt"/>
                <a:ea typeface="+mn-ea"/>
                <a:cs typeface="+mn-cs"/>
              </a:rPr>
              <a:t>, 2009; Theron</a:t>
            </a:r>
            <a:r>
              <a:rPr lang="en-GB" sz="1200" i="1" kern="1200" dirty="0" smtClean="0">
                <a:solidFill>
                  <a:schemeClr val="tx1"/>
                </a:solidFill>
                <a:effectLst/>
                <a:latin typeface="+mn-lt"/>
                <a:ea typeface="+mn-ea"/>
                <a:cs typeface="+mn-cs"/>
              </a:rPr>
              <a:t> et al.</a:t>
            </a:r>
            <a:r>
              <a:rPr lang="en-GB" sz="1200" kern="1200" dirty="0" smtClean="0">
                <a:solidFill>
                  <a:schemeClr val="tx1"/>
                </a:solidFill>
                <a:effectLst/>
                <a:latin typeface="+mn-lt"/>
                <a:ea typeface="+mn-ea"/>
                <a:cs typeface="+mn-cs"/>
              </a:rPr>
              <a:t>, 2011). </a:t>
            </a:r>
          </a:p>
          <a:p>
            <a:endParaRPr lang="en-GB" dirty="0" smtClean="0"/>
          </a:p>
          <a:p>
            <a:r>
              <a:rPr lang="en-GB" dirty="0" smtClean="0"/>
              <a:t>Wide range of methods used, but only</a:t>
            </a:r>
            <a:r>
              <a:rPr lang="en-GB" baseline="0" dirty="0" smtClean="0"/>
              <a:t> in certain places, with a distinction between what forms are legitimate in inward- and outward-facing aspects of research.  This leads me to conclude that the cultural goods that are produced and consumed in the social scientific field are valued differently as products of properly academic practice.</a:t>
            </a:r>
            <a:endParaRPr lang="en-GB" dirty="0"/>
          </a:p>
        </p:txBody>
      </p:sp>
      <p:sp>
        <p:nvSpPr>
          <p:cNvPr id="4" name="Slide Number Placeholder 3"/>
          <p:cNvSpPr>
            <a:spLocks noGrp="1"/>
          </p:cNvSpPr>
          <p:nvPr>
            <p:ph type="sldNum" sz="quarter" idx="10"/>
          </p:nvPr>
        </p:nvSpPr>
        <p:spPr/>
        <p:txBody>
          <a:bodyPr/>
          <a:lstStyle/>
          <a:p>
            <a:fld id="{C5A6195D-78E7-4BA1-8D12-E28152AA9AC2}" type="slidenum">
              <a:rPr lang="en-GB" smtClean="0"/>
              <a:t>4</a:t>
            </a:fld>
            <a:endParaRPr lang="en-GB"/>
          </a:p>
        </p:txBody>
      </p:sp>
    </p:spTree>
    <p:extLst>
      <p:ext uri="{BB962C8B-B14F-4D97-AF65-F5344CB8AC3E}">
        <p14:creationId xmlns:p14="http://schemas.microsoft.com/office/powerpoint/2010/main" val="113902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might very reasonably tend to assume that the formal kinds of literary-verbal argumentation that are</a:t>
            </a:r>
            <a:r>
              <a:rPr lang="en-GB" baseline="0" dirty="0" smtClean="0"/>
              <a:t> commonly the currency of academic thought are sufficient for our needs when working inwardly, for example in conceptualising and operationalising phenomena.  These are, after all, for many of us, our skills set!  </a:t>
            </a:r>
            <a:r>
              <a:rPr lang="en-GB" dirty="0" smtClean="0"/>
              <a:t>However, if we turn to the literature on visual and arts-based methods, we get a really very promising impression of the potential that these alternative methods</a:t>
            </a:r>
            <a:r>
              <a:rPr lang="en-GB" baseline="0" dirty="0" smtClean="0"/>
              <a:t> might have for theory and research design:</a:t>
            </a:r>
          </a:p>
          <a:p>
            <a:endParaRPr lang="en-GB" baseline="0" dirty="0" smtClean="0"/>
          </a:p>
          <a:p>
            <a:r>
              <a:rPr lang="en-GB" sz="1200" kern="1200" dirty="0" smtClean="0">
                <a:solidFill>
                  <a:schemeClr val="tx1"/>
                </a:solidFill>
                <a:effectLst/>
                <a:latin typeface="+mn-lt"/>
                <a:ea typeface="+mn-ea"/>
                <a:cs typeface="+mn-cs"/>
              </a:rPr>
              <a:t>Proponents of visual or arts-based methods assert that visualisations should not only inform the audience, but also the thinking of the producer(s): generating unexpected results, revealing associations not otherwise evident, and enabling the portrayal of complexity (Grady, 2006; </a:t>
            </a:r>
            <a:r>
              <a:rPr lang="en-GB" sz="1200" kern="1200" dirty="0" err="1" smtClean="0">
                <a:solidFill>
                  <a:schemeClr val="tx1"/>
                </a:solidFill>
                <a:effectLst/>
                <a:latin typeface="+mn-lt"/>
                <a:ea typeface="+mn-ea"/>
                <a:cs typeface="+mn-cs"/>
              </a:rPr>
              <a:t>Tufte</a:t>
            </a:r>
            <a:r>
              <a:rPr lang="en-GB" sz="1200" kern="1200" dirty="0" smtClean="0">
                <a:solidFill>
                  <a:schemeClr val="tx1"/>
                </a:solidFill>
                <a:effectLst/>
                <a:latin typeface="+mn-lt"/>
                <a:ea typeface="+mn-ea"/>
                <a:cs typeface="+mn-cs"/>
              </a:rPr>
              <a:t>, 2006; </a:t>
            </a:r>
            <a:r>
              <a:rPr lang="en-GB" sz="1200" kern="1200" dirty="0" err="1" smtClean="0">
                <a:solidFill>
                  <a:schemeClr val="tx1"/>
                </a:solidFill>
                <a:effectLst/>
                <a:latin typeface="+mn-lt"/>
                <a:ea typeface="+mn-ea"/>
                <a:cs typeface="+mn-cs"/>
              </a:rPr>
              <a:t>McNiff</a:t>
            </a:r>
            <a:r>
              <a:rPr lang="en-GB" sz="1200" kern="1200" dirty="0" smtClean="0">
                <a:solidFill>
                  <a:schemeClr val="tx1"/>
                </a:solidFill>
                <a:effectLst/>
                <a:latin typeface="+mn-lt"/>
                <a:ea typeface="+mn-ea"/>
                <a:cs typeface="+mn-cs"/>
              </a:rPr>
              <a:t>, 2008).  Artistic products may legitimately enable knowing in their own right (Graham, 2005); however, the process of production is also fruitful, as stepping beyond one’s habitual ways of working can be a source of inspiration and a fresh perspective (Eisner, 2008; Jacobsen</a:t>
            </a:r>
            <a:r>
              <a:rPr lang="en-GB" sz="1200" i="1" kern="1200" dirty="0" smtClean="0">
                <a:solidFill>
                  <a:schemeClr val="tx1"/>
                </a:solidFill>
                <a:effectLst/>
                <a:latin typeface="+mn-lt"/>
                <a:ea typeface="+mn-ea"/>
                <a:cs typeface="+mn-cs"/>
              </a:rPr>
              <a:t> et al.</a:t>
            </a:r>
            <a:r>
              <a:rPr lang="en-GB" sz="1200" kern="1200" dirty="0" smtClean="0">
                <a:solidFill>
                  <a:schemeClr val="tx1"/>
                </a:solidFill>
                <a:effectLst/>
                <a:latin typeface="+mn-lt"/>
                <a:ea typeface="+mn-ea"/>
                <a:cs typeface="+mn-cs"/>
              </a:rPr>
              <a:t>, 2014</a:t>
            </a:r>
            <a:r>
              <a:rPr lang="en-GB" sz="1200" kern="1200" dirty="0" smtClean="0">
                <a:solidFill>
                  <a:schemeClr val="tx1"/>
                </a:solidFill>
                <a:effectLst/>
                <a:latin typeface="+mn-lt"/>
                <a:ea typeface="+mn-ea"/>
                <a:cs typeface="+mn-cs"/>
              </a:rPr>
              <a:t>).</a:t>
            </a:r>
            <a:r>
              <a:rPr lang="en-GB" sz="1200" kern="1200" baseline="0" dirty="0" smtClean="0">
                <a:solidFill>
                  <a:schemeClr val="tx1"/>
                </a:solidFill>
                <a:effectLst/>
                <a:latin typeface="+mn-lt"/>
                <a:ea typeface="+mn-ea"/>
                <a:cs typeface="+mn-cs"/>
              </a:rPr>
              <a:t>  As Shaun </a:t>
            </a:r>
            <a:r>
              <a:rPr lang="en-GB" sz="1200" kern="1200" baseline="0" dirty="0" err="1" smtClean="0">
                <a:solidFill>
                  <a:schemeClr val="tx1"/>
                </a:solidFill>
                <a:effectLst/>
                <a:latin typeface="+mn-lt"/>
                <a:ea typeface="+mn-ea"/>
                <a:cs typeface="+mn-cs"/>
              </a:rPr>
              <a:t>McNiff</a:t>
            </a:r>
            <a:r>
              <a:rPr lang="en-GB" sz="1200" kern="1200" baseline="0" dirty="0" smtClean="0">
                <a:solidFill>
                  <a:schemeClr val="tx1"/>
                </a:solidFill>
                <a:effectLst/>
                <a:latin typeface="+mn-lt"/>
                <a:ea typeface="+mn-ea"/>
                <a:cs typeface="+mn-cs"/>
              </a:rPr>
              <a:t> has observed,</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shift in methodology can bring tremendous insight and relief … the use of our hands, bodies, and other senses as well as the activation of dormant dimensions of the mind, may offer ways of solving and re-visioning problems that are simply not possible through descriptive and linear language.” (</a:t>
            </a:r>
            <a:r>
              <a:rPr lang="en-GB" sz="1200" kern="1200" dirty="0" err="1" smtClean="0">
                <a:solidFill>
                  <a:schemeClr val="tx1"/>
                </a:solidFill>
                <a:effectLst/>
                <a:latin typeface="+mn-lt"/>
                <a:ea typeface="+mn-ea"/>
                <a:cs typeface="+mn-cs"/>
              </a:rPr>
              <a:t>McNiff</a:t>
            </a:r>
            <a:r>
              <a:rPr lang="en-GB" sz="1200" kern="1200" dirty="0" smtClean="0">
                <a:solidFill>
                  <a:schemeClr val="tx1"/>
                </a:solidFill>
                <a:effectLst/>
                <a:latin typeface="+mn-lt"/>
                <a:ea typeface="+mn-ea"/>
                <a:cs typeface="+mn-cs"/>
              </a:rPr>
              <a:t>, 2008, p. 33)</a:t>
            </a:r>
          </a:p>
        </p:txBody>
      </p:sp>
      <p:sp>
        <p:nvSpPr>
          <p:cNvPr id="4" name="Slide Number Placeholder 3"/>
          <p:cNvSpPr>
            <a:spLocks noGrp="1"/>
          </p:cNvSpPr>
          <p:nvPr>
            <p:ph type="sldNum" sz="quarter" idx="10"/>
          </p:nvPr>
        </p:nvSpPr>
        <p:spPr/>
        <p:txBody>
          <a:bodyPr/>
          <a:lstStyle/>
          <a:p>
            <a:fld id="{C5A6195D-78E7-4BA1-8D12-E28152AA9AC2}" type="slidenum">
              <a:rPr lang="en-GB" smtClean="0"/>
              <a:t>5</a:t>
            </a:fld>
            <a:endParaRPr lang="en-GB"/>
          </a:p>
        </p:txBody>
      </p:sp>
    </p:spTree>
    <p:extLst>
      <p:ext uri="{BB962C8B-B14F-4D97-AF65-F5344CB8AC3E}">
        <p14:creationId xmlns:p14="http://schemas.microsoft.com/office/powerpoint/2010/main" val="427509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now</a:t>
            </a:r>
            <a:r>
              <a:rPr lang="en-GB" baseline="0" dirty="0" smtClean="0"/>
              <a:t> we’ll turn to my worked example to see what happens when visual or multimodal methods are directed towards the construction of the object in the conceptualisation and operationalisation of trust.</a:t>
            </a:r>
          </a:p>
          <a:p>
            <a:endParaRPr lang="en-GB" dirty="0" smtClean="0"/>
          </a:p>
          <a:p>
            <a:r>
              <a:rPr lang="en-GB" dirty="0" smtClean="0"/>
              <a:t>Trust research is a good field in which to try out the implications of these possibilities</a:t>
            </a:r>
            <a:r>
              <a:rPr lang="en-GB" baseline="0" dirty="0" smtClean="0"/>
              <a:t> for the visual.  Trust lacks an agreed-upon definition, and the interdisciplinary field that seeks to apply the concept is still relatively immature.  It is a non-material, abstract concepts which makes it less obvious how to approach the practice of visualisation, and it is a concept which is particularly prone to collapse into preconstructions – now what do I mean by that?</a:t>
            </a:r>
          </a:p>
          <a:p>
            <a:endParaRPr lang="en-GB" baseline="0" dirty="0" smtClean="0"/>
          </a:p>
          <a:p>
            <a:r>
              <a:rPr lang="en-GB" baseline="0" dirty="0" smtClean="0"/>
              <a:t>For Bourdieu, the construction of the object of research is the most crucial, and neglected, operation of research.</a:t>
            </a:r>
          </a:p>
          <a:p>
            <a:endParaRPr lang="en-GB" baseline="0" dirty="0" smtClean="0"/>
          </a:p>
          <a:p>
            <a:r>
              <a:rPr lang="en-GB" baseline="0" dirty="0" smtClean="0"/>
              <a:t>It is an exacting task that requires continuous engagement of theory and method in every action of research to ensure that the two remain integrated.</a:t>
            </a:r>
          </a:p>
          <a:p>
            <a:endParaRPr lang="en-GB" dirty="0" smtClean="0"/>
          </a:p>
          <a:p>
            <a:r>
              <a:rPr lang="en-GB" dirty="0" smtClean="0"/>
              <a:t>One</a:t>
            </a:r>
            <a:r>
              <a:rPr lang="en-GB" baseline="0" dirty="0" smtClean="0"/>
              <a:t> of the adverse consequences for research if the construction of the object is not given enough attention is in lapses to preconstructions – that is, dominant conceptions of the phenomenon that already circulate.</a:t>
            </a:r>
            <a:endParaRPr lang="en-GB" dirty="0"/>
          </a:p>
        </p:txBody>
      </p:sp>
      <p:sp>
        <p:nvSpPr>
          <p:cNvPr id="4" name="Slide Number Placeholder 3"/>
          <p:cNvSpPr>
            <a:spLocks noGrp="1"/>
          </p:cNvSpPr>
          <p:nvPr>
            <p:ph type="sldNum" sz="quarter" idx="10"/>
          </p:nvPr>
        </p:nvSpPr>
        <p:spPr/>
        <p:txBody>
          <a:bodyPr/>
          <a:lstStyle/>
          <a:p>
            <a:fld id="{C5A6195D-78E7-4BA1-8D12-E28152AA9AC2}" type="slidenum">
              <a:rPr lang="en-GB" smtClean="0"/>
              <a:t>6</a:t>
            </a:fld>
            <a:endParaRPr lang="en-GB"/>
          </a:p>
        </p:txBody>
      </p:sp>
    </p:spTree>
    <p:extLst>
      <p:ext uri="{BB962C8B-B14F-4D97-AF65-F5344CB8AC3E}">
        <p14:creationId xmlns:p14="http://schemas.microsoft.com/office/powerpoint/2010/main" val="1225929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more promising approach is that outlined particularly by</a:t>
            </a:r>
            <a:r>
              <a:rPr lang="en-GB" baseline="0" dirty="0" smtClean="0"/>
              <a:t> Guido </a:t>
            </a:r>
            <a:r>
              <a:rPr lang="en-GB" baseline="0" dirty="0" err="1" smtClean="0"/>
              <a:t>Mollering</a:t>
            </a:r>
            <a:r>
              <a:rPr lang="en-GB" baseline="0" dirty="0" smtClean="0"/>
              <a:t>.  It is generally agreed that trust takes place in the context of vulnerability and uncertainty.  The process begins with interpretation – outlining the good reasons one might have to trust and distrust.  The outcome of trust is to reach a state of favourable expectation regarding the outcome of action you might take that involves dependence on another social actor (a person, a group of people, an institution …).  To traverse the void between interpretation and a state of favourable expectation, involves what </a:t>
            </a:r>
            <a:r>
              <a:rPr lang="en-GB" baseline="0" dirty="0" err="1" smtClean="0"/>
              <a:t>Mollering</a:t>
            </a:r>
            <a:r>
              <a:rPr lang="en-GB" baseline="0" dirty="0" smtClean="0"/>
              <a:t> calls suspension – a kind of “leap of faith” </a:t>
            </a:r>
            <a:r>
              <a:rPr lang="en-GB" sz="1200" b="0" i="0" u="none" strike="noStrike" kern="1200" baseline="0" dirty="0" smtClean="0">
                <a:solidFill>
                  <a:schemeClr val="tx1"/>
                </a:solidFill>
                <a:latin typeface="+mn-lt"/>
                <a:ea typeface="+mn-ea"/>
                <a:cs typeface="+mn-cs"/>
              </a:rPr>
              <a:t>that “brackets out uncertainty and ignorance, thus making the interpretative knowledge gained through interpretation momentarily ‘certain’” (</a:t>
            </a:r>
            <a:r>
              <a:rPr lang="en-GB" sz="1200" b="0" i="0" u="none" strike="noStrike" kern="1200" baseline="0" dirty="0" err="1" smtClean="0">
                <a:solidFill>
                  <a:schemeClr val="tx1"/>
                </a:solidFill>
                <a:latin typeface="+mn-lt"/>
                <a:ea typeface="+mn-ea"/>
                <a:cs typeface="+mn-cs"/>
              </a:rPr>
              <a:t>Mollering</a:t>
            </a:r>
            <a:r>
              <a:rPr lang="en-GB" sz="1200" b="0" i="0" u="none" strike="noStrike" kern="1200" baseline="0" dirty="0" smtClean="0">
                <a:solidFill>
                  <a:schemeClr val="tx1"/>
                </a:solidFill>
                <a:latin typeface="+mn-lt"/>
                <a:ea typeface="+mn-ea"/>
                <a:cs typeface="+mn-cs"/>
              </a:rPr>
              <a:t> 2001).  Graham Dietz suggests that there is a feedback loop from past experiences that inform future trust dilemmas.</a:t>
            </a:r>
            <a:endParaRPr lang="en-GB" dirty="0"/>
          </a:p>
        </p:txBody>
      </p:sp>
      <p:sp>
        <p:nvSpPr>
          <p:cNvPr id="4" name="Slide Number Placeholder 3"/>
          <p:cNvSpPr>
            <a:spLocks noGrp="1"/>
          </p:cNvSpPr>
          <p:nvPr>
            <p:ph type="sldNum" sz="quarter" idx="10"/>
          </p:nvPr>
        </p:nvSpPr>
        <p:spPr/>
        <p:txBody>
          <a:bodyPr/>
          <a:lstStyle/>
          <a:p>
            <a:fld id="{0FACF64D-5EF8-42B8-BE9C-CA895880E35E}" type="slidenum">
              <a:rPr lang="en-GB" smtClean="0"/>
              <a:t>8</a:t>
            </a:fld>
            <a:endParaRPr lang="en-GB"/>
          </a:p>
        </p:txBody>
      </p:sp>
    </p:spTree>
    <p:extLst>
      <p:ext uri="{BB962C8B-B14F-4D97-AF65-F5344CB8AC3E}">
        <p14:creationId xmlns:p14="http://schemas.microsoft.com/office/powerpoint/2010/main" val="491008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order to explore trust in a creative mode, I made use of storyboarding.  </a:t>
            </a:r>
            <a:r>
              <a:rPr lang="en-GB" sz="1200" i="1" kern="1200" dirty="0" smtClean="0">
                <a:solidFill>
                  <a:srgbClr val="0070C0"/>
                </a:solidFill>
                <a:effectLst/>
                <a:latin typeface="+mn-lt"/>
                <a:ea typeface="+mn-ea"/>
                <a:cs typeface="+mn-cs"/>
              </a:rPr>
              <a:t>This technique provides a bridge between the static visual art of drawing, the dynamic art of film, and the textual art of narrative fiction, harnessing the potential of these forms for the imaginative telling of sociologically significant stories (Graham, 2005; Drake, 2014; </a:t>
            </a:r>
            <a:r>
              <a:rPr lang="en-GB" sz="1200" i="1" kern="1200" dirty="0" err="1" smtClean="0">
                <a:solidFill>
                  <a:srgbClr val="0070C0"/>
                </a:solidFill>
                <a:effectLst/>
                <a:latin typeface="+mn-lt"/>
                <a:ea typeface="+mn-ea"/>
                <a:cs typeface="+mn-cs"/>
              </a:rPr>
              <a:t>Klorer</a:t>
            </a:r>
            <a:r>
              <a:rPr lang="en-GB" sz="1200" i="1" kern="1200" dirty="0" smtClean="0">
                <a:solidFill>
                  <a:srgbClr val="0070C0"/>
                </a:solidFill>
                <a:effectLst/>
                <a:latin typeface="+mn-lt"/>
                <a:ea typeface="+mn-ea"/>
                <a:cs typeface="+mn-cs"/>
              </a:rPr>
              <a:t>, 2014).  </a:t>
            </a:r>
            <a:r>
              <a:rPr lang="en-GB" sz="1200" kern="1200" dirty="0" smtClean="0">
                <a:solidFill>
                  <a:schemeClr val="tx1"/>
                </a:solidFill>
                <a:effectLst/>
                <a:latin typeface="+mn-lt"/>
                <a:ea typeface="+mn-ea"/>
                <a:cs typeface="+mn-cs"/>
              </a:rPr>
              <a:t>It is multi-modal, in that it interdependently incorporates both text and image, giving freedom where one mode sufficiently communicates meaning for the other to take on a greater level of abstraction or expression (McCloud, 1993; </a:t>
            </a:r>
            <a:r>
              <a:rPr lang="en-GB" sz="1200" kern="1200" dirty="0" err="1" smtClean="0">
                <a:solidFill>
                  <a:schemeClr val="tx1"/>
                </a:solidFill>
                <a:effectLst/>
                <a:latin typeface="+mn-lt"/>
                <a:ea typeface="+mn-ea"/>
                <a:cs typeface="+mn-cs"/>
              </a:rPr>
              <a:t>Jewitt</a:t>
            </a:r>
            <a:r>
              <a:rPr lang="en-GB" sz="1200" kern="1200" dirty="0" smtClean="0">
                <a:solidFill>
                  <a:schemeClr val="tx1"/>
                </a:solidFill>
                <a:effectLst/>
                <a:latin typeface="+mn-lt"/>
                <a:ea typeface="+mn-ea"/>
                <a:cs typeface="+mn-cs"/>
              </a:rPr>
              <a:t>, 2008; Mitchell</a:t>
            </a:r>
            <a:r>
              <a:rPr lang="en-GB" sz="1200" i="1" kern="1200" dirty="0" smtClean="0">
                <a:solidFill>
                  <a:schemeClr val="tx1"/>
                </a:solidFill>
                <a:effectLst/>
                <a:latin typeface="+mn-lt"/>
                <a:ea typeface="+mn-ea"/>
                <a:cs typeface="+mn-cs"/>
              </a:rPr>
              <a:t> et al.</a:t>
            </a:r>
            <a:r>
              <a:rPr lang="en-GB" sz="1200" kern="1200" dirty="0" smtClean="0">
                <a:solidFill>
                  <a:schemeClr val="tx1"/>
                </a:solidFill>
                <a:effectLst/>
                <a:latin typeface="+mn-lt"/>
                <a:ea typeface="+mn-ea"/>
                <a:cs typeface="+mn-cs"/>
              </a:rPr>
              <a:t>, 2011a).  I</a:t>
            </a:r>
            <a:r>
              <a:rPr lang="en-GB" sz="1200" kern="1200" baseline="0" dirty="0" smtClean="0">
                <a:solidFill>
                  <a:schemeClr val="tx1"/>
                </a:solidFill>
                <a:effectLst/>
                <a:latin typeface="+mn-lt"/>
                <a:ea typeface="+mn-ea"/>
                <a:cs typeface="+mn-cs"/>
              </a:rPr>
              <a:t>t is related to cartoons, comics or graphic novels, which Scott McCloud generalises under the term ‘Sequential art’, </a:t>
            </a:r>
            <a:r>
              <a:rPr lang="en-GB" sz="1200" kern="1200" baseline="0" dirty="0" smtClean="0">
                <a:solidFill>
                  <a:schemeClr val="tx1"/>
                </a:solidFill>
                <a:effectLst/>
                <a:latin typeface="+mn-lt"/>
                <a:ea typeface="+mn-ea"/>
                <a:cs typeface="+mn-cs"/>
              </a:rPr>
              <a:t>which </a:t>
            </a:r>
            <a:r>
              <a:rPr lang="en-GB" sz="1200" kern="1200" baseline="0" dirty="0" smtClean="0">
                <a:solidFill>
                  <a:schemeClr val="tx1"/>
                </a:solidFill>
                <a:effectLst/>
                <a:latin typeface="+mn-lt"/>
                <a:ea typeface="+mn-ea"/>
                <a:cs typeface="+mn-cs"/>
              </a:rPr>
              <a:t>uses sequenced images to </a:t>
            </a:r>
            <a:r>
              <a:rPr lang="en-GB" sz="1200" kern="1200" baseline="0" dirty="0" smtClean="0">
                <a:solidFill>
                  <a:schemeClr val="tx1"/>
                </a:solidFill>
                <a:effectLst/>
                <a:latin typeface="+mn-lt"/>
                <a:ea typeface="+mn-ea"/>
                <a:cs typeface="+mn-cs"/>
              </a:rPr>
              <a:t>convey information and/or to produce an aesthetic response in the viewer.  I favour the term storyboarding due to its status as an intermediate art form in participatory video methods (or film-making more generally) which </a:t>
            </a:r>
            <a:r>
              <a:rPr lang="en-GB" sz="1200" kern="1200" baseline="0" dirty="0" smtClean="0">
                <a:solidFill>
                  <a:schemeClr val="tx1"/>
                </a:solidFill>
                <a:effectLst/>
                <a:latin typeface="+mn-lt"/>
                <a:ea typeface="+mn-ea"/>
                <a:cs typeface="+mn-cs"/>
              </a:rPr>
              <a:t>echoes my use of the technique as a mediator between conceptual and empirical stages of the research process </a:t>
            </a:r>
            <a:r>
              <a:rPr lang="en-GB" sz="1200" kern="1200" dirty="0" smtClean="0">
                <a:solidFill>
                  <a:schemeClr val="tx1"/>
                </a:solidFill>
                <a:effectLst/>
                <a:latin typeface="+mn-lt"/>
                <a:ea typeface="+mn-ea"/>
                <a:cs typeface="+mn-cs"/>
              </a:rPr>
              <a:t>(Mitchell</a:t>
            </a:r>
            <a:r>
              <a:rPr lang="en-GB" sz="1200" i="1" kern="1200" dirty="0" smtClean="0">
                <a:solidFill>
                  <a:schemeClr val="tx1"/>
                </a:solidFill>
                <a:effectLst/>
                <a:latin typeface="+mn-lt"/>
                <a:ea typeface="+mn-ea"/>
                <a:cs typeface="+mn-cs"/>
              </a:rPr>
              <a:t> et al.</a:t>
            </a:r>
            <a:r>
              <a:rPr lang="en-GB" sz="1200" kern="1200" dirty="0" smtClean="0">
                <a:solidFill>
                  <a:schemeClr val="tx1"/>
                </a:solidFill>
                <a:effectLst/>
                <a:latin typeface="+mn-lt"/>
                <a:ea typeface="+mn-ea"/>
                <a:cs typeface="+mn-cs"/>
              </a:rPr>
              <a:t>, 2011a; </a:t>
            </a:r>
            <a:r>
              <a:rPr lang="en-GB" sz="1200" kern="1200" dirty="0" err="1" smtClean="0">
                <a:solidFill>
                  <a:schemeClr val="tx1"/>
                </a:solidFill>
                <a:effectLst/>
                <a:latin typeface="+mn-lt"/>
                <a:ea typeface="+mn-ea"/>
                <a:cs typeface="+mn-cs"/>
              </a:rPr>
              <a:t>Labacher</a:t>
            </a:r>
            <a:r>
              <a:rPr lang="en-GB" sz="1200" i="1" kern="1200" dirty="0" smtClean="0">
                <a:solidFill>
                  <a:schemeClr val="tx1"/>
                </a:solidFill>
                <a:effectLst/>
                <a:latin typeface="+mn-lt"/>
                <a:ea typeface="+mn-ea"/>
                <a:cs typeface="+mn-cs"/>
              </a:rPr>
              <a:t> et al.</a:t>
            </a:r>
            <a:r>
              <a:rPr lang="en-GB" sz="1200" kern="1200" dirty="0" smtClean="0">
                <a:solidFill>
                  <a:schemeClr val="tx1"/>
                </a:solidFill>
                <a:effectLst/>
                <a:latin typeface="+mn-lt"/>
                <a:ea typeface="+mn-ea"/>
                <a:cs typeface="+mn-cs"/>
              </a:rPr>
              <a:t>, 2012).</a:t>
            </a:r>
          </a:p>
          <a:p>
            <a:endParaRPr lang="en-GB" dirty="0" smtClean="0"/>
          </a:p>
          <a:p>
            <a:r>
              <a:rPr lang="en-GB" dirty="0" smtClean="0"/>
              <a:t>I chose three imagined scenarios, deliberately very different to each other, but where in each case the levels</a:t>
            </a:r>
            <a:r>
              <a:rPr lang="en-GB" baseline="0" dirty="0" smtClean="0"/>
              <a:t> of uncertainty and vulnerability were high, to make trust extremely relevant</a:t>
            </a:r>
            <a:r>
              <a:rPr lang="en-GB" baseline="0" dirty="0" smtClean="0"/>
              <a:t>.</a:t>
            </a:r>
          </a:p>
          <a:p>
            <a:endParaRPr lang="en-GB"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 produced basic pencil and pen drawings of each scenario, reflectively annotating them on a larger piece of paper. Alongside the artistic process, I kept separate notes reflecting on the </a:t>
            </a:r>
            <a:r>
              <a:rPr lang="en-GB" sz="1200" kern="1200" dirty="0" smtClean="0">
                <a:solidFill>
                  <a:schemeClr val="tx1"/>
                </a:solidFill>
                <a:effectLst/>
                <a:latin typeface="+mn-lt"/>
                <a:ea typeface="+mn-ea"/>
                <a:cs typeface="+mn-cs"/>
              </a:rPr>
              <a:t>process.  </a:t>
            </a:r>
            <a:r>
              <a:rPr lang="en-GB" sz="1200" kern="1200" dirty="0" smtClean="0">
                <a:solidFill>
                  <a:schemeClr val="tx1"/>
                </a:solidFill>
                <a:effectLst/>
                <a:latin typeface="+mn-lt"/>
                <a:ea typeface="+mn-ea"/>
                <a:cs typeface="+mn-cs"/>
              </a:rPr>
              <a:t>I </a:t>
            </a:r>
            <a:r>
              <a:rPr lang="en-GB" sz="1200" kern="1200" dirty="0" smtClean="0">
                <a:solidFill>
                  <a:schemeClr val="tx1"/>
                </a:solidFill>
                <a:effectLst/>
                <a:latin typeface="+mn-lt"/>
                <a:ea typeface="+mn-ea"/>
                <a:cs typeface="+mn-cs"/>
              </a:rPr>
              <a:t>then shared </a:t>
            </a:r>
            <a:r>
              <a:rPr lang="en-GB" sz="1200" kern="1200" dirty="0" smtClean="0">
                <a:solidFill>
                  <a:schemeClr val="tx1"/>
                </a:solidFill>
                <a:effectLst/>
                <a:latin typeface="+mn-lt"/>
                <a:ea typeface="+mn-ea"/>
                <a:cs typeface="+mn-cs"/>
              </a:rPr>
              <a:t>the annotated storyboards with a</a:t>
            </a:r>
            <a:r>
              <a:rPr lang="en-GB" sz="1200" kern="1200" baseline="0" dirty="0" smtClean="0">
                <a:solidFill>
                  <a:schemeClr val="tx1"/>
                </a:solidFill>
                <a:effectLst/>
                <a:latin typeface="+mn-lt"/>
                <a:ea typeface="+mn-ea"/>
                <a:cs typeface="+mn-cs"/>
              </a:rPr>
              <a:t> visual artist, </a:t>
            </a:r>
            <a:r>
              <a:rPr lang="en-GB" sz="1200" kern="1200" dirty="0" smtClean="0">
                <a:solidFill>
                  <a:schemeClr val="tx1"/>
                </a:solidFill>
                <a:effectLst/>
                <a:latin typeface="+mn-lt"/>
                <a:ea typeface="+mn-ea"/>
                <a:cs typeface="+mn-cs"/>
              </a:rPr>
              <a:t>Jo Le Prevost, and we discussed the theoretical ideas they contain.  Jo replicated my storyboards faithfully in relation to the visual and verbal content as well as the expressive intent.  The balance between realism and a more abstract,</a:t>
            </a:r>
            <a:r>
              <a:rPr lang="en-GB" sz="1200" kern="1200" baseline="0" dirty="0" smtClean="0">
                <a:solidFill>
                  <a:schemeClr val="tx1"/>
                </a:solidFill>
                <a:effectLst/>
                <a:latin typeface="+mn-lt"/>
                <a:ea typeface="+mn-ea"/>
                <a:cs typeface="+mn-cs"/>
              </a:rPr>
              <a:t> informal style that is appropriate to the wide-ranging scenarios depicted is one of the ways that her artistic interpretation shone through in the finished storyboards.</a:t>
            </a:r>
            <a:endParaRPr lang="en-GB" dirty="0"/>
          </a:p>
        </p:txBody>
      </p:sp>
      <p:sp>
        <p:nvSpPr>
          <p:cNvPr id="4" name="Slide Number Placeholder 3"/>
          <p:cNvSpPr>
            <a:spLocks noGrp="1"/>
          </p:cNvSpPr>
          <p:nvPr>
            <p:ph type="sldNum" sz="quarter" idx="10"/>
          </p:nvPr>
        </p:nvSpPr>
        <p:spPr/>
        <p:txBody>
          <a:bodyPr/>
          <a:lstStyle/>
          <a:p>
            <a:fld id="{C5A6195D-78E7-4BA1-8D12-E28152AA9AC2}" type="slidenum">
              <a:rPr lang="en-GB" smtClean="0"/>
              <a:t>9</a:t>
            </a:fld>
            <a:endParaRPr lang="en-GB"/>
          </a:p>
        </p:txBody>
      </p:sp>
    </p:spTree>
    <p:extLst>
      <p:ext uri="{BB962C8B-B14F-4D97-AF65-F5344CB8AC3E}">
        <p14:creationId xmlns:p14="http://schemas.microsoft.com/office/powerpoint/2010/main" val="1057633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a:t>
            </a:r>
            <a:r>
              <a:rPr lang="en-GB" baseline="0" dirty="0" smtClean="0"/>
              <a:t> are two questions that people commonly ask me about this approach which I will just flag here, around how much skill is required, and the status of the visualisations – that is, are they data?  There isn’t time to discuss this in full, and we can return to this in questions if you like, but I will just note that I take the pragmatic view that the level of skill depends on the purpose of the visual/artistic medium in its particular application, and that I do not consider these visualisations to be data.  They are the equivalent of pre-empirical verbal argumentation, but in a different, more imaginative form.</a:t>
            </a:r>
            <a:endParaRPr lang="en-GB" dirty="0"/>
          </a:p>
        </p:txBody>
      </p:sp>
      <p:sp>
        <p:nvSpPr>
          <p:cNvPr id="4" name="Slide Number Placeholder 3"/>
          <p:cNvSpPr>
            <a:spLocks noGrp="1"/>
          </p:cNvSpPr>
          <p:nvPr>
            <p:ph type="sldNum" sz="quarter" idx="10"/>
          </p:nvPr>
        </p:nvSpPr>
        <p:spPr/>
        <p:txBody>
          <a:bodyPr/>
          <a:lstStyle/>
          <a:p>
            <a:fld id="{C5A6195D-78E7-4BA1-8D12-E28152AA9AC2}" type="slidenum">
              <a:rPr lang="en-GB" smtClean="0"/>
              <a:t>10</a:t>
            </a:fld>
            <a:endParaRPr lang="en-GB"/>
          </a:p>
        </p:txBody>
      </p:sp>
    </p:spTree>
    <p:extLst>
      <p:ext uri="{BB962C8B-B14F-4D97-AF65-F5344CB8AC3E}">
        <p14:creationId xmlns:p14="http://schemas.microsoft.com/office/powerpoint/2010/main" val="418317963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8496" y="1988840"/>
            <a:ext cx="9694101" cy="1512168"/>
          </a:xfrm>
        </p:spPr>
        <p:txBody>
          <a:bodyPr anchor="t">
            <a:normAutofit/>
          </a:bodyPr>
          <a:lstStyle>
            <a:lvl1pPr algn="l">
              <a:lnSpc>
                <a:spcPct val="100000"/>
              </a:lnSpc>
              <a:defRPr sz="3600" baseline="0">
                <a:solidFill>
                  <a:srgbClr val="003D6E"/>
                </a:solidFill>
                <a:latin typeface="Gill Sans MT" panose="020B0502020104020203"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775520" y="3573016"/>
            <a:ext cx="9313035" cy="1512168"/>
          </a:xfrm>
        </p:spPr>
        <p:txBody>
          <a:bodyPr/>
          <a:lstStyle>
            <a:lvl1pPr marL="0" indent="0" algn="l">
              <a:buNone/>
              <a:defRPr>
                <a:solidFill>
                  <a:schemeClr val="tx1">
                    <a:lumMod val="65000"/>
                    <a:lumOff val="3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1027" name="Picture 3" descr="Z:\SocialSciences\CENTRES\NCRM\Website\Website Oct14\background_bottomright@2x.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9421" y="4461970"/>
            <a:ext cx="3744416" cy="24071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CENTRES\NCRM\Publicity\Logos\NCRM Logo\NCRM logo for Word and PowerPoint\NCRM Logo Horizontal (CMYK).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36160" y="332656"/>
            <a:ext cx="4128459" cy="37876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R:\CENTRES\NCRM\Publicity\Logos\ESRC\JPG RGB Large.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3340" y="6257206"/>
            <a:ext cx="775793" cy="4841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CENTRES\NCRM\Publicity\Logos\University of Southampton\university logo copy.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295467" y="6391078"/>
            <a:ext cx="2592288" cy="42229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R:\CENTRES\NCRM\Publicity\Logos\Other\TAB_col_white_background.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367808" y="6381328"/>
            <a:ext cx="1248139" cy="3967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CENTRES\NCRM\Publicity\Logos\Other\298px-University_of_Edinburgh_logo.svg.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192011" y="6305938"/>
            <a:ext cx="672075" cy="5074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oton.ac.uk\ude\personalfiles\users\kjph1a06\mydesktop\pattern.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5007" y="-8877"/>
            <a:ext cx="4351521" cy="285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37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7381" y="1196752"/>
            <a:ext cx="11055019" cy="792088"/>
          </a:xfrm>
        </p:spPr>
        <p:txBody>
          <a:bodyPr anchor="t">
            <a:noAutofit/>
          </a:bodyPr>
          <a:lstStyle>
            <a:lvl1pPr>
              <a:defRPr sz="3200" baseline="0">
                <a:solidFill>
                  <a:srgbClr val="003D6E"/>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527381" y="2060848"/>
            <a:ext cx="11055019" cy="4248472"/>
          </a:xfrm>
        </p:spPr>
        <p:txBody>
          <a:bodyPr/>
          <a:lstStyle>
            <a:lvl1pPr>
              <a:buClr>
                <a:schemeClr val="bg1">
                  <a:lumMod val="75000"/>
                </a:schemeClr>
              </a:buClr>
              <a:defRPr sz="2800"/>
            </a:lvl1pPr>
            <a:lvl2pPr>
              <a:buClr>
                <a:schemeClr val="bg1">
                  <a:lumMod val="75000"/>
                </a:schemeClr>
              </a:buClr>
              <a:defRPr sz="2400"/>
            </a:lvl2pPr>
            <a:lvl3pPr>
              <a:buClr>
                <a:schemeClr val="bg1">
                  <a:lumMod val="75000"/>
                </a:schemeClr>
              </a:buClr>
              <a:defRPr sz="2000"/>
            </a:lvl3pPr>
            <a:lvl4pPr>
              <a:buClr>
                <a:schemeClr val="bg1">
                  <a:lumMod val="75000"/>
                </a:schemeClr>
              </a:buClr>
              <a:defRPr sz="1800"/>
            </a:lvl4pPr>
            <a:lvl5pPr>
              <a:buClr>
                <a:schemeClr val="bg1">
                  <a:lumMod val="75000"/>
                </a:schemeClr>
              </a:buCl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9" name="Picture 4" descr="R:\CENTRES\NCRM\Publicity\Logos\NCRM Logo\NCRM logo for Word and PowerPoint\NCRM Logo Horizontal (CMY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6160" y="332656"/>
            <a:ext cx="4128459" cy="37876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a:xfrm>
            <a:off x="8784307" y="6304236"/>
            <a:ext cx="2844800" cy="365125"/>
          </a:xfrm>
        </p:spPr>
        <p:txBody>
          <a:bodyPr/>
          <a:lstStyle>
            <a:lvl1pPr>
              <a:defRPr sz="1200" i="0">
                <a:solidFill>
                  <a:schemeClr val="bg1">
                    <a:lumMod val="65000"/>
                  </a:schemeClr>
                </a:solidFill>
                <a:latin typeface="Arial" panose="020B0604020202020204" pitchFamily="34" charset="0"/>
                <a:cs typeface="Arial" panose="020B0604020202020204" pitchFamily="34" charset="0"/>
              </a:defRPr>
            </a:lvl1pPr>
          </a:lstStyle>
          <a:p>
            <a:fld id="{BFA53D53-8024-485A-AF10-8351CA8F8D5E}" type="slidenum">
              <a:rPr lang="en-GB" smtClean="0"/>
              <a:pPr/>
              <a:t>‹#›</a:t>
            </a:fld>
            <a:endParaRPr lang="en-GB" dirty="0"/>
          </a:p>
        </p:txBody>
      </p:sp>
      <p:pic>
        <p:nvPicPr>
          <p:cNvPr id="7" name="Picture 2" descr="\\soton.ac.uk\ude\personalfiles\users\kjph1a06\mydesktop\pattern_small.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34" y="235"/>
            <a:ext cx="2392283" cy="2132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047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3" descr="Z:\SocialSciences\CENTRES\NCRM\Website\Website Oct14\background_bottomright@2x.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60755" y="4454868"/>
            <a:ext cx="3744416" cy="2407124"/>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719403" y="4149081"/>
            <a:ext cx="10363200" cy="1500187"/>
          </a:xfrm>
        </p:spPr>
        <p:txBody>
          <a:bodyPr anchor="t">
            <a:normAutofit/>
          </a:bodyPr>
          <a:lstStyle>
            <a:lvl1pPr marL="0" indent="0">
              <a:buNone/>
              <a:defRPr sz="3800" u="none" baseline="0">
                <a:solidFill>
                  <a:srgbClr val="8BBD3A"/>
                </a:solidFill>
                <a:latin typeface="Gill Sans MT" panose="020B05020201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E296BA3B-96CA-4DEA-A85B-351F07F12EB3}" type="slidenum">
              <a:rPr lang="en-GB" smtClean="0"/>
              <a:t>‹#›</a:t>
            </a:fld>
            <a:endParaRPr lang="en-GB"/>
          </a:p>
        </p:txBody>
      </p:sp>
      <p:pic>
        <p:nvPicPr>
          <p:cNvPr id="7" name="Picture 4" descr="R:\CENTRES\NCRM\Publicity\Logos\NCRM Logo\NCRM logo for Word and PowerPoint\NCRM Logo Horizontal (CMYK).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36160" y="332656"/>
            <a:ext cx="4128459" cy="378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226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96BA3B-96CA-4DEA-A85B-351F07F12EB3}" type="slidenum">
              <a:rPr lang="en-GB" smtClean="0"/>
              <a:t>‹#›</a:t>
            </a:fld>
            <a:endParaRPr lang="en-GB"/>
          </a:p>
        </p:txBody>
      </p:sp>
      <p:pic>
        <p:nvPicPr>
          <p:cNvPr id="5" name="Picture 4" descr="R:\CENTRES\NCRM\Publicity\Logos\NCRM Logo\NCRM logo for Word and PowerPoint\NCRM Logo Horizontal (CMY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6160" y="332656"/>
            <a:ext cx="4128459" cy="37876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335360" y="710648"/>
            <a:ext cx="6624736" cy="918152"/>
          </a:xfrm>
        </p:spPr>
        <p:txBody>
          <a:bodyPr anchor="t">
            <a:noAutofit/>
          </a:bodyPr>
          <a:lstStyle>
            <a:lvl1pPr>
              <a:defRPr sz="2800">
                <a:solidFill>
                  <a:srgbClr val="003D6E"/>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3351791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27381" y="1191890"/>
            <a:ext cx="11055019" cy="580926"/>
          </a:xfrm>
        </p:spPr>
        <p:txBody>
          <a:bodyPr anchor="t">
            <a:noAutofit/>
          </a:bodyPr>
          <a:lstStyle>
            <a:lvl1pPr>
              <a:defRPr sz="3200" baseline="0">
                <a:solidFill>
                  <a:srgbClr val="003D6E"/>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527381" y="1988840"/>
            <a:ext cx="5384800" cy="4320480"/>
          </a:xfrm>
        </p:spPr>
        <p:txBody>
          <a:bodyPr/>
          <a:lstStyle>
            <a:lvl1pPr>
              <a:buClr>
                <a:schemeClr val="bg1">
                  <a:lumMod val="75000"/>
                </a:schemeClr>
              </a:buClr>
              <a:defRPr sz="2800"/>
            </a:lvl1pPr>
            <a:lvl2pPr>
              <a:buClr>
                <a:schemeClr val="bg1">
                  <a:lumMod val="75000"/>
                </a:schemeClr>
              </a:buClr>
              <a:defRPr sz="2400"/>
            </a:lvl2pPr>
            <a:lvl3pPr>
              <a:buClr>
                <a:schemeClr val="bg1">
                  <a:lumMod val="75000"/>
                </a:schemeClr>
              </a:buClr>
              <a:defRPr sz="2000"/>
            </a:lvl3pPr>
            <a:lvl4pPr>
              <a:buClr>
                <a:schemeClr val="bg1">
                  <a:lumMod val="75000"/>
                </a:schemeClr>
              </a:buClr>
              <a:defRPr sz="1800"/>
            </a:lvl4pPr>
            <a:lvl5pPr>
              <a:buClr>
                <a:schemeClr val="bg1">
                  <a:lumMod val="75000"/>
                </a:schemeClr>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00" y="1988840"/>
            <a:ext cx="5384800" cy="4320480"/>
          </a:xfrm>
        </p:spPr>
        <p:txBody>
          <a:bodyPr/>
          <a:lstStyle>
            <a:lvl1pPr>
              <a:buClr>
                <a:schemeClr val="bg1">
                  <a:lumMod val="75000"/>
                </a:schemeClr>
              </a:buClr>
              <a:defRPr sz="2800"/>
            </a:lvl1pPr>
            <a:lvl2pPr>
              <a:buClr>
                <a:schemeClr val="bg1">
                  <a:lumMod val="75000"/>
                </a:schemeClr>
              </a:buClr>
              <a:defRPr sz="2400"/>
            </a:lvl2pPr>
            <a:lvl3pPr>
              <a:buClr>
                <a:schemeClr val="bg1">
                  <a:lumMod val="75000"/>
                </a:schemeClr>
              </a:buClr>
              <a:defRPr sz="2000"/>
            </a:lvl3pPr>
            <a:lvl4pPr>
              <a:buClr>
                <a:schemeClr val="bg1">
                  <a:lumMod val="75000"/>
                </a:schemeClr>
              </a:buClr>
              <a:defRPr sz="1800"/>
            </a:lvl4pPr>
            <a:lvl5pPr>
              <a:buClr>
                <a:schemeClr val="bg1">
                  <a:lumMod val="75000"/>
                </a:schemeClr>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lstStyle/>
          <a:p>
            <a:fld id="{E296BA3B-96CA-4DEA-A85B-351F07F12EB3}" type="slidenum">
              <a:rPr lang="en-GB" smtClean="0"/>
              <a:t>‹#›</a:t>
            </a:fld>
            <a:endParaRPr lang="en-GB"/>
          </a:p>
        </p:txBody>
      </p:sp>
      <p:pic>
        <p:nvPicPr>
          <p:cNvPr id="8" name="Picture 7" descr="R:\CENTRES\NCRM\Publicity\Logos\NCRM Logo\NCRM logo for Word and PowerPoint\NCRM Logo Horizontal (CMY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6160" y="332656"/>
            <a:ext cx="4128459" cy="37876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oton.ac.uk\ude\personalfiles\users\kjph1a06\mydesktop\pattern_small.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34" y="235"/>
            <a:ext cx="2392283" cy="2132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3139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9BD830-2B73-47E2-B7C6-7ED86D7FD57B}" type="datetimeFigureOut">
              <a:rPr lang="en-GB" smtClean="0"/>
              <a:t>18/03/2019</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96BA3B-96CA-4DEA-A85B-351F07F12EB3}" type="slidenum">
              <a:rPr lang="en-GB" smtClean="0"/>
              <a:pPr/>
              <a:t>‹#›</a:t>
            </a:fld>
            <a:endParaRPr lang="en-GB" dirty="0"/>
          </a:p>
        </p:txBody>
      </p:sp>
    </p:spTree>
    <p:extLst>
      <p:ext uri="{BB962C8B-B14F-4D97-AF65-F5344CB8AC3E}">
        <p14:creationId xmlns:p14="http://schemas.microsoft.com/office/powerpoint/2010/main" val="4109611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spcBef>
          <a:spcPct val="0"/>
        </a:spcBef>
        <a:buNone/>
        <a:defRPr sz="3200" kern="1200" baseline="0">
          <a:solidFill>
            <a:srgbClr val="003D6E"/>
          </a:solidFill>
          <a:latin typeface="Gill Sans MT" panose="020B0502020104020203" pitchFamily="34" charset="0"/>
          <a:ea typeface="+mj-ea"/>
          <a:cs typeface="+mj-cs"/>
        </a:defRPr>
      </a:lvl1pPr>
    </p:titleStyle>
    <p:bodyStyle>
      <a:lvl1pPr marL="342900" indent="-342900" algn="l" defTabSz="914400" rtl="0" eaLnBrk="1" latinLnBrk="0" hangingPunct="1">
        <a:spcBef>
          <a:spcPct val="20000"/>
        </a:spcBef>
        <a:buClr>
          <a:schemeClr val="bg1">
            <a:lumMod val="75000"/>
          </a:schemeClr>
        </a:buClr>
        <a:buFont typeface="Arial" panose="020B0604020202020204" pitchFamily="34" charset="0"/>
        <a:buChar char="•"/>
        <a:defRPr sz="3200"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bg1">
            <a:lumMod val="75000"/>
          </a:schemeClr>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bg1">
            <a:lumMod val="7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bg1">
            <a:lumMod val="75000"/>
          </a:schemeClr>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bg1">
            <a:lumMod val="75000"/>
          </a:schemeClr>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80000"/>
            <a:lum/>
          </a:blip>
          <a:srcRect/>
          <a:stretch>
            <a:fillRect l="-5000" t="-4000" r="-4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52122" y="120690"/>
            <a:ext cx="8291264" cy="1829408"/>
          </a:xfrm>
          <a:solidFill>
            <a:schemeClr val="accent5">
              <a:lumMod val="40000"/>
              <a:lumOff val="60000"/>
              <a:alpha val="50000"/>
            </a:schemeClr>
          </a:solidFill>
        </p:spPr>
        <p:txBody>
          <a:bodyPr/>
          <a:lstStyle/>
          <a:p>
            <a:pPr algn="r"/>
            <a:r>
              <a:rPr lang="en-GB" sz="3600" b="1" dirty="0" smtClean="0">
                <a:solidFill>
                  <a:schemeClr val="accent3">
                    <a:lumMod val="75000"/>
                  </a:schemeClr>
                </a:solidFill>
              </a:rPr>
              <a:t>How creative and multimodal methods can help researchers to theorise and design better research</a:t>
            </a:r>
            <a:endParaRPr lang="en-GB" sz="3600" b="1" dirty="0">
              <a:solidFill>
                <a:schemeClr val="accent3">
                  <a:lumMod val="75000"/>
                </a:schemeClr>
              </a:solidFill>
            </a:endParaRPr>
          </a:p>
        </p:txBody>
      </p:sp>
      <p:sp>
        <p:nvSpPr>
          <p:cNvPr id="3" name="Content Placeholder 2"/>
          <p:cNvSpPr>
            <a:spLocks noGrp="1"/>
          </p:cNvSpPr>
          <p:nvPr>
            <p:ph idx="1"/>
          </p:nvPr>
        </p:nvSpPr>
        <p:spPr>
          <a:xfrm>
            <a:off x="111967" y="5355774"/>
            <a:ext cx="3744684" cy="1371598"/>
          </a:xfrm>
          <a:solidFill>
            <a:schemeClr val="accent5">
              <a:lumMod val="40000"/>
              <a:lumOff val="60000"/>
              <a:alpha val="50000"/>
            </a:schemeClr>
          </a:solidFill>
        </p:spPr>
        <p:txBody>
          <a:bodyPr>
            <a:noAutofit/>
          </a:bodyPr>
          <a:lstStyle/>
          <a:p>
            <a:pPr algn="r">
              <a:spcBef>
                <a:spcPts val="600"/>
              </a:spcBef>
              <a:spcAft>
                <a:spcPts val="600"/>
              </a:spcAft>
            </a:pPr>
            <a:r>
              <a:rPr lang="en-GB" sz="2000" b="1" dirty="0" smtClean="0">
                <a:solidFill>
                  <a:schemeClr val="accent1">
                    <a:lumMod val="50000"/>
                  </a:schemeClr>
                </a:solidFill>
              </a:rPr>
              <a:t>Rachel Ayrton</a:t>
            </a:r>
          </a:p>
          <a:p>
            <a:pPr algn="r">
              <a:spcBef>
                <a:spcPts val="600"/>
              </a:spcBef>
              <a:spcAft>
                <a:spcPts val="600"/>
              </a:spcAft>
            </a:pPr>
            <a:r>
              <a:rPr lang="en-GB" sz="2000" dirty="0" smtClean="0">
                <a:solidFill>
                  <a:schemeClr val="accent1">
                    <a:lumMod val="50000"/>
                  </a:schemeClr>
                </a:solidFill>
              </a:rPr>
              <a:t>University of Southampton</a:t>
            </a:r>
          </a:p>
          <a:p>
            <a:pPr algn="r">
              <a:spcBef>
                <a:spcPts val="600"/>
              </a:spcBef>
              <a:spcAft>
                <a:spcPts val="600"/>
              </a:spcAft>
            </a:pPr>
            <a:r>
              <a:rPr lang="en-GB" sz="2000" dirty="0" smtClean="0">
                <a:solidFill>
                  <a:schemeClr val="accent1">
                    <a:lumMod val="50000"/>
                  </a:schemeClr>
                </a:solidFill>
              </a:rPr>
              <a:t>@</a:t>
            </a:r>
            <a:r>
              <a:rPr lang="en-GB" sz="2000" dirty="0" err="1" smtClean="0">
                <a:solidFill>
                  <a:schemeClr val="accent1">
                    <a:lumMod val="50000"/>
                  </a:schemeClr>
                </a:solidFill>
              </a:rPr>
              <a:t>RachelAyrton</a:t>
            </a:r>
            <a:endParaRPr lang="en-GB" sz="1400" dirty="0">
              <a:solidFill>
                <a:schemeClr val="accent1">
                  <a:lumMod val="50000"/>
                </a:schemeClr>
              </a:solidFill>
            </a:endParaRPr>
          </a:p>
        </p:txBody>
      </p:sp>
    </p:spTree>
    <p:extLst>
      <p:ext uri="{BB962C8B-B14F-4D97-AF65-F5344CB8AC3E}">
        <p14:creationId xmlns:p14="http://schemas.microsoft.com/office/powerpoint/2010/main" val="1275699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878305" y="1094874"/>
            <a:ext cx="10467473" cy="4859698"/>
          </a:xfrm>
        </p:spPr>
        <p:txBody>
          <a:bodyPr>
            <a:noAutofit/>
          </a:bodyPr>
          <a:lstStyle/>
          <a:p>
            <a:pPr marL="0" indent="0">
              <a:spcBef>
                <a:spcPts val="1200"/>
              </a:spcBef>
              <a:spcAft>
                <a:spcPts val="1200"/>
              </a:spcAft>
              <a:buNone/>
            </a:pPr>
            <a:r>
              <a:rPr lang="en-GB" sz="2000" b="1" dirty="0" smtClean="0">
                <a:solidFill>
                  <a:schemeClr val="accent1">
                    <a:lumMod val="50000"/>
                  </a:schemeClr>
                </a:solidFill>
              </a:rPr>
              <a:t>How much skill is required?</a:t>
            </a:r>
          </a:p>
          <a:p>
            <a:pPr marL="0" indent="0">
              <a:spcBef>
                <a:spcPts val="1200"/>
              </a:spcBef>
              <a:spcAft>
                <a:spcPts val="1200"/>
              </a:spcAft>
              <a:buNone/>
            </a:pPr>
            <a:r>
              <a:rPr lang="en-GB" sz="2000" dirty="0" smtClean="0">
                <a:solidFill>
                  <a:schemeClr val="accent1">
                    <a:lumMod val="50000"/>
                  </a:schemeClr>
                </a:solidFill>
              </a:rPr>
              <a:t>Participatory research methods – participants actively encouraged to put aside questions of skill </a:t>
            </a:r>
            <a:r>
              <a:rPr lang="en-GB" sz="1400" dirty="0" smtClean="0">
                <a:solidFill>
                  <a:schemeClr val="accent1">
                    <a:lumMod val="50000"/>
                  </a:schemeClr>
                </a:solidFill>
              </a:rPr>
              <a:t>(</a:t>
            </a:r>
            <a:r>
              <a:rPr lang="en-GB" sz="1400" dirty="0" err="1" smtClean="0">
                <a:solidFill>
                  <a:schemeClr val="accent1">
                    <a:lumMod val="50000"/>
                  </a:schemeClr>
                </a:solidFill>
              </a:rPr>
              <a:t>Gauntlett</a:t>
            </a:r>
            <a:r>
              <a:rPr lang="en-GB" sz="1400" dirty="0" smtClean="0">
                <a:solidFill>
                  <a:schemeClr val="accent1">
                    <a:lumMod val="50000"/>
                  </a:schemeClr>
                </a:solidFill>
              </a:rPr>
              <a:t> 2007; Theron </a:t>
            </a:r>
            <a:r>
              <a:rPr lang="en-GB" sz="1400" i="1" dirty="0" smtClean="0">
                <a:solidFill>
                  <a:schemeClr val="accent1">
                    <a:lumMod val="50000"/>
                  </a:schemeClr>
                </a:solidFill>
              </a:rPr>
              <a:t>et al. </a:t>
            </a:r>
            <a:r>
              <a:rPr lang="en-GB" sz="1400" dirty="0" smtClean="0">
                <a:solidFill>
                  <a:schemeClr val="accent1">
                    <a:lumMod val="50000"/>
                  </a:schemeClr>
                </a:solidFill>
              </a:rPr>
              <a:t>2011)</a:t>
            </a:r>
          </a:p>
          <a:p>
            <a:pPr marL="0" indent="0">
              <a:spcBef>
                <a:spcPts val="1200"/>
              </a:spcBef>
              <a:spcAft>
                <a:spcPts val="1200"/>
              </a:spcAft>
              <a:buNone/>
            </a:pPr>
            <a:r>
              <a:rPr lang="en-GB" sz="2000" dirty="0" smtClean="0">
                <a:solidFill>
                  <a:schemeClr val="accent1">
                    <a:lumMod val="50000"/>
                  </a:schemeClr>
                </a:solidFill>
              </a:rPr>
              <a:t>Arts-based research – spectrum from criticism of “amateur” or “inferior” attempts that appear to “mock” the artistic domain </a:t>
            </a:r>
            <a:r>
              <a:rPr lang="en-GB" sz="1400" dirty="0" smtClean="0">
                <a:solidFill>
                  <a:schemeClr val="accent1">
                    <a:lumMod val="50000"/>
                  </a:schemeClr>
                </a:solidFill>
              </a:rPr>
              <a:t>(Eisner 2008; </a:t>
            </a:r>
            <a:r>
              <a:rPr lang="en-GB" sz="1400" dirty="0" err="1" smtClean="0">
                <a:solidFill>
                  <a:schemeClr val="accent1">
                    <a:lumMod val="50000"/>
                  </a:schemeClr>
                </a:solidFill>
              </a:rPr>
              <a:t>Piirto</a:t>
            </a:r>
            <a:r>
              <a:rPr lang="en-GB" sz="1400" dirty="0" smtClean="0">
                <a:solidFill>
                  <a:schemeClr val="accent1">
                    <a:lumMod val="50000"/>
                  </a:schemeClr>
                </a:solidFill>
              </a:rPr>
              <a:t> 2002)</a:t>
            </a:r>
            <a:r>
              <a:rPr lang="en-GB" sz="2000" dirty="0" smtClean="0">
                <a:solidFill>
                  <a:schemeClr val="accent1">
                    <a:lumMod val="50000"/>
                  </a:schemeClr>
                </a:solidFill>
              </a:rPr>
              <a:t>, to the pragmatic view that it depends on the purpose of the visual/artistic medium </a:t>
            </a:r>
            <a:r>
              <a:rPr lang="en-GB" sz="1400" dirty="0" smtClean="0">
                <a:solidFill>
                  <a:schemeClr val="accent1">
                    <a:lumMod val="50000"/>
                  </a:schemeClr>
                </a:solidFill>
              </a:rPr>
              <a:t>(Sinner et al. 2006; </a:t>
            </a:r>
            <a:r>
              <a:rPr lang="en-GB" sz="1400" dirty="0" err="1" smtClean="0">
                <a:solidFill>
                  <a:schemeClr val="accent1">
                    <a:lumMod val="50000"/>
                  </a:schemeClr>
                </a:solidFill>
              </a:rPr>
              <a:t>Pauwels</a:t>
            </a:r>
            <a:r>
              <a:rPr lang="en-GB" sz="1400" dirty="0" smtClean="0">
                <a:solidFill>
                  <a:schemeClr val="accent1">
                    <a:lumMod val="50000"/>
                  </a:schemeClr>
                </a:solidFill>
              </a:rPr>
              <a:t> 2015)</a:t>
            </a:r>
          </a:p>
          <a:p>
            <a:pPr marL="0" indent="0">
              <a:spcBef>
                <a:spcPts val="1200"/>
              </a:spcBef>
              <a:spcAft>
                <a:spcPts val="1200"/>
              </a:spcAft>
              <a:buNone/>
            </a:pPr>
            <a:r>
              <a:rPr lang="en-GB" sz="2000" b="1" dirty="0" smtClean="0">
                <a:solidFill>
                  <a:schemeClr val="accent1">
                    <a:lumMod val="50000"/>
                  </a:schemeClr>
                </a:solidFill>
              </a:rPr>
              <a:t>What is the status of the resulting visualisations?</a:t>
            </a:r>
          </a:p>
          <a:p>
            <a:pPr marL="0" indent="0">
              <a:spcBef>
                <a:spcPts val="1200"/>
              </a:spcBef>
              <a:spcAft>
                <a:spcPts val="1200"/>
              </a:spcAft>
              <a:buNone/>
            </a:pPr>
            <a:r>
              <a:rPr lang="en-GB" sz="2000" dirty="0" smtClean="0">
                <a:solidFill>
                  <a:schemeClr val="accent1">
                    <a:lumMod val="50000"/>
                  </a:schemeClr>
                </a:solidFill>
              </a:rPr>
              <a:t>Not data</a:t>
            </a:r>
          </a:p>
          <a:p>
            <a:pPr marL="0" indent="0">
              <a:spcBef>
                <a:spcPts val="1200"/>
              </a:spcBef>
              <a:spcAft>
                <a:spcPts val="1200"/>
              </a:spcAft>
              <a:buNone/>
            </a:pPr>
            <a:r>
              <a:rPr lang="en-GB" sz="2000" dirty="0" smtClean="0">
                <a:solidFill>
                  <a:schemeClr val="accent1">
                    <a:lumMod val="50000"/>
                  </a:schemeClr>
                </a:solidFill>
              </a:rPr>
              <a:t>No referent in the real world – the referent is conceptual</a:t>
            </a:r>
          </a:p>
          <a:p>
            <a:pPr marL="0" indent="0">
              <a:spcBef>
                <a:spcPts val="1200"/>
              </a:spcBef>
              <a:spcAft>
                <a:spcPts val="1200"/>
              </a:spcAft>
              <a:buNone/>
            </a:pPr>
            <a:r>
              <a:rPr lang="en-GB" sz="2000" dirty="0" smtClean="0">
                <a:solidFill>
                  <a:schemeClr val="accent1">
                    <a:lumMod val="50000"/>
                  </a:schemeClr>
                </a:solidFill>
              </a:rPr>
              <a:t>A heuristic device – “sociologically-informed speculative scenarios” </a:t>
            </a:r>
            <a:r>
              <a:rPr lang="en-GB" sz="1400" dirty="0" smtClean="0">
                <a:solidFill>
                  <a:schemeClr val="accent1">
                    <a:lumMod val="50000"/>
                  </a:schemeClr>
                </a:solidFill>
              </a:rPr>
              <a:t>(Jacobsen et al. 2014: 12)</a:t>
            </a:r>
          </a:p>
        </p:txBody>
      </p:sp>
      <p:sp>
        <p:nvSpPr>
          <p:cNvPr id="7" name="Title 1"/>
          <p:cNvSpPr txBox="1">
            <a:spLocks/>
          </p:cNvSpPr>
          <p:nvPr/>
        </p:nvSpPr>
        <p:spPr>
          <a:xfrm>
            <a:off x="2378793" y="153770"/>
            <a:ext cx="8291264" cy="792088"/>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kern="1200" baseline="0">
                <a:solidFill>
                  <a:srgbClr val="003D6E"/>
                </a:solidFill>
                <a:latin typeface="Gill Sans MT" panose="020B0502020104020203" pitchFamily="34" charset="0"/>
                <a:ea typeface="+mj-ea"/>
                <a:cs typeface="+mj-cs"/>
              </a:defRPr>
            </a:lvl1pPr>
          </a:lstStyle>
          <a:p>
            <a:r>
              <a:rPr lang="en-GB" dirty="0" smtClean="0">
                <a:solidFill>
                  <a:schemeClr val="accent3">
                    <a:lumMod val="75000"/>
                  </a:schemeClr>
                </a:solidFill>
              </a:rPr>
              <a:t>Questions of skill and status</a:t>
            </a:r>
            <a:endParaRPr lang="en-GB" dirty="0">
              <a:solidFill>
                <a:schemeClr val="accent3">
                  <a:lumMod val="75000"/>
                </a:schemeClr>
              </a:solidFill>
            </a:endParaRPr>
          </a:p>
        </p:txBody>
      </p:sp>
    </p:spTree>
    <p:extLst>
      <p:ext uri="{BB962C8B-B14F-4D97-AF65-F5344CB8AC3E}">
        <p14:creationId xmlns:p14="http://schemas.microsoft.com/office/powerpoint/2010/main" val="4118309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txBox="1">
            <a:spLocks/>
          </p:cNvSpPr>
          <p:nvPr/>
        </p:nvSpPr>
        <p:spPr>
          <a:xfrm>
            <a:off x="1151906" y="153770"/>
            <a:ext cx="9518151" cy="792088"/>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kern="1200" baseline="0">
                <a:solidFill>
                  <a:srgbClr val="003D6E"/>
                </a:solidFill>
                <a:latin typeface="Gill Sans MT" panose="020B0502020104020203" pitchFamily="34" charset="0"/>
                <a:ea typeface="+mj-ea"/>
                <a:cs typeface="+mj-cs"/>
              </a:defRPr>
            </a:lvl1pPr>
          </a:lstStyle>
          <a:p>
            <a:r>
              <a:rPr lang="en-GB" dirty="0" smtClean="0">
                <a:solidFill>
                  <a:schemeClr val="accent3">
                    <a:lumMod val="75000"/>
                  </a:schemeClr>
                </a:solidFill>
              </a:rPr>
              <a:t>Scenario 1: The complexity of trust relations in context</a:t>
            </a:r>
            <a:endParaRPr lang="en-GB" dirty="0">
              <a:solidFill>
                <a:schemeClr val="accent3">
                  <a:lumMod val="75000"/>
                </a:scheme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416" y="777240"/>
            <a:ext cx="5327904" cy="5760720"/>
          </a:xfrm>
          <a:prstGeom prst="rect">
            <a:avLst/>
          </a:prstGeom>
        </p:spPr>
      </p:pic>
      <p:sp>
        <p:nvSpPr>
          <p:cNvPr id="8" name="Title 1"/>
          <p:cNvSpPr>
            <a:spLocks noGrp="1"/>
          </p:cNvSpPr>
          <p:nvPr>
            <p:ph type="title"/>
          </p:nvPr>
        </p:nvSpPr>
        <p:spPr>
          <a:xfrm>
            <a:off x="7327232" y="2348880"/>
            <a:ext cx="3070922" cy="1728192"/>
          </a:xfrm>
        </p:spPr>
        <p:txBody>
          <a:bodyPr/>
          <a:lstStyle/>
          <a:p>
            <a:r>
              <a:rPr lang="en-GB" dirty="0" smtClean="0"/>
              <a:t>The PTA Parachute Jump</a:t>
            </a:r>
            <a:endParaRPr lang="en-GB" dirty="0"/>
          </a:p>
        </p:txBody>
      </p:sp>
      <p:sp>
        <p:nvSpPr>
          <p:cNvPr id="163" name="TextBox 162"/>
          <p:cNvSpPr txBox="1"/>
          <p:nvPr/>
        </p:nvSpPr>
        <p:spPr>
          <a:xfrm>
            <a:off x="8580599" y="5757139"/>
            <a:ext cx="2674640" cy="646331"/>
          </a:xfrm>
          <a:prstGeom prst="rect">
            <a:avLst/>
          </a:prstGeom>
          <a:noFill/>
        </p:spPr>
        <p:txBody>
          <a:bodyPr wrap="square" rtlCol="0">
            <a:spAutoFit/>
          </a:bodyPr>
          <a:lstStyle/>
          <a:p>
            <a:r>
              <a:rPr lang="en-GB" i="1" dirty="0">
                <a:solidFill>
                  <a:schemeClr val="bg1">
                    <a:lumMod val="50000"/>
                  </a:schemeClr>
                </a:solidFill>
              </a:rPr>
              <a:t>Illustrations by Rachel </a:t>
            </a:r>
            <a:r>
              <a:rPr lang="en-GB" i="1" dirty="0" err="1">
                <a:solidFill>
                  <a:schemeClr val="bg1">
                    <a:lumMod val="50000"/>
                  </a:schemeClr>
                </a:solidFill>
              </a:rPr>
              <a:t>Ayrton</a:t>
            </a:r>
            <a:r>
              <a:rPr lang="en-GB" i="1" dirty="0">
                <a:solidFill>
                  <a:schemeClr val="bg1">
                    <a:lumMod val="50000"/>
                  </a:schemeClr>
                </a:solidFill>
              </a:rPr>
              <a:t> &amp; Jo Le Prevost</a:t>
            </a:r>
          </a:p>
        </p:txBody>
      </p:sp>
    </p:spTree>
    <p:extLst>
      <p:ext uri="{BB962C8B-B14F-4D97-AF65-F5344CB8AC3E}">
        <p14:creationId xmlns:p14="http://schemas.microsoft.com/office/powerpoint/2010/main" val="2107642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txBox="1">
            <a:spLocks/>
          </p:cNvSpPr>
          <p:nvPr/>
        </p:nvSpPr>
        <p:spPr>
          <a:xfrm>
            <a:off x="1151906" y="153770"/>
            <a:ext cx="9518151" cy="792088"/>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kern="1200" baseline="0">
                <a:solidFill>
                  <a:srgbClr val="003D6E"/>
                </a:solidFill>
                <a:latin typeface="Gill Sans MT" panose="020B0502020104020203" pitchFamily="34" charset="0"/>
                <a:ea typeface="+mj-ea"/>
                <a:cs typeface="+mj-cs"/>
              </a:defRPr>
            </a:lvl1pPr>
          </a:lstStyle>
          <a:p>
            <a:r>
              <a:rPr lang="en-GB" dirty="0" smtClean="0">
                <a:solidFill>
                  <a:schemeClr val="accent3">
                    <a:lumMod val="75000"/>
                  </a:schemeClr>
                </a:solidFill>
              </a:rPr>
              <a:t>Scenario 1: The complexity of trust relations in context</a:t>
            </a:r>
            <a:endParaRPr lang="en-GB" dirty="0">
              <a:solidFill>
                <a:schemeClr val="accent3">
                  <a:lumMod val="7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077" y="825366"/>
            <a:ext cx="5327904" cy="576072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3691" y="825366"/>
            <a:ext cx="5327904" cy="5760720"/>
          </a:xfrm>
          <a:prstGeom prst="rect">
            <a:avLst/>
          </a:prstGeom>
        </p:spPr>
      </p:pic>
    </p:spTree>
    <p:extLst>
      <p:ext uri="{BB962C8B-B14F-4D97-AF65-F5344CB8AC3E}">
        <p14:creationId xmlns:p14="http://schemas.microsoft.com/office/powerpoint/2010/main" val="400023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txBox="1">
            <a:spLocks/>
          </p:cNvSpPr>
          <p:nvPr/>
        </p:nvSpPr>
        <p:spPr>
          <a:xfrm>
            <a:off x="1151906" y="153770"/>
            <a:ext cx="9518151" cy="792088"/>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kern="1200" baseline="0">
                <a:solidFill>
                  <a:srgbClr val="003D6E"/>
                </a:solidFill>
                <a:latin typeface="Gill Sans MT" panose="020B0502020104020203" pitchFamily="34" charset="0"/>
                <a:ea typeface="+mj-ea"/>
                <a:cs typeface="+mj-cs"/>
              </a:defRPr>
            </a:lvl1pPr>
          </a:lstStyle>
          <a:p>
            <a:r>
              <a:rPr lang="en-GB" dirty="0" smtClean="0">
                <a:solidFill>
                  <a:schemeClr val="accent3">
                    <a:lumMod val="75000"/>
                  </a:schemeClr>
                </a:solidFill>
              </a:rPr>
              <a:t>Scenario 1: The complexity of trust relations in context</a:t>
            </a:r>
            <a:endParaRPr lang="en-GB" dirty="0">
              <a:solidFill>
                <a:schemeClr val="accent3">
                  <a:lumMod val="75000"/>
                </a:scheme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9810" y="819439"/>
            <a:ext cx="5327904" cy="576072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342" y="819439"/>
            <a:ext cx="5327904" cy="5760720"/>
          </a:xfrm>
          <a:prstGeom prst="rect">
            <a:avLst/>
          </a:prstGeom>
        </p:spPr>
      </p:pic>
    </p:spTree>
    <p:extLst>
      <p:ext uri="{BB962C8B-B14F-4D97-AF65-F5344CB8AC3E}">
        <p14:creationId xmlns:p14="http://schemas.microsoft.com/office/powerpoint/2010/main" val="3623010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txBox="1">
            <a:spLocks/>
          </p:cNvSpPr>
          <p:nvPr/>
        </p:nvSpPr>
        <p:spPr>
          <a:xfrm>
            <a:off x="1151906" y="153770"/>
            <a:ext cx="9518151" cy="792088"/>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kern="1200" baseline="0">
                <a:solidFill>
                  <a:srgbClr val="003D6E"/>
                </a:solidFill>
                <a:latin typeface="Gill Sans MT" panose="020B0502020104020203" pitchFamily="34" charset="0"/>
                <a:ea typeface="+mj-ea"/>
                <a:cs typeface="+mj-cs"/>
              </a:defRPr>
            </a:lvl1pPr>
          </a:lstStyle>
          <a:p>
            <a:r>
              <a:rPr lang="en-GB" dirty="0" smtClean="0">
                <a:solidFill>
                  <a:schemeClr val="accent3">
                    <a:lumMod val="75000"/>
                  </a:schemeClr>
                </a:solidFill>
              </a:rPr>
              <a:t>Scenario 1: The complexity of trust relations in context</a:t>
            </a:r>
            <a:endParaRPr lang="en-GB" dirty="0">
              <a:solidFill>
                <a:schemeClr val="accent3">
                  <a:lumMod val="75000"/>
                </a:schemeClr>
              </a:solidFill>
            </a:endParaRPr>
          </a:p>
        </p:txBody>
      </p:sp>
      <p:grpSp>
        <p:nvGrpSpPr>
          <p:cNvPr id="5" name="Group 4"/>
          <p:cNvGrpSpPr/>
          <p:nvPr/>
        </p:nvGrpSpPr>
        <p:grpSpPr>
          <a:xfrm>
            <a:off x="699902" y="1260526"/>
            <a:ext cx="6831865" cy="4478537"/>
            <a:chOff x="0" y="0"/>
            <a:chExt cx="5910626" cy="3107689"/>
          </a:xfrm>
        </p:grpSpPr>
        <p:grpSp>
          <p:nvGrpSpPr>
            <p:cNvPr id="8" name="Group 7"/>
            <p:cNvGrpSpPr/>
            <p:nvPr/>
          </p:nvGrpSpPr>
          <p:grpSpPr>
            <a:xfrm>
              <a:off x="0" y="0"/>
              <a:ext cx="5910626" cy="3107689"/>
              <a:chOff x="0" y="0"/>
              <a:chExt cx="5910626" cy="3107689"/>
            </a:xfrm>
          </p:grpSpPr>
          <p:grpSp>
            <p:nvGrpSpPr>
              <p:cNvPr id="10" name="Group 9"/>
              <p:cNvGrpSpPr/>
              <p:nvPr/>
            </p:nvGrpSpPr>
            <p:grpSpPr>
              <a:xfrm>
                <a:off x="641268" y="486888"/>
                <a:ext cx="5124032" cy="2620801"/>
                <a:chOff x="0" y="0"/>
                <a:chExt cx="5124032" cy="2620801"/>
              </a:xfrm>
            </p:grpSpPr>
            <p:grpSp>
              <p:nvGrpSpPr>
                <p:cNvPr id="36" name="Group 35"/>
                <p:cNvGrpSpPr/>
                <p:nvPr/>
              </p:nvGrpSpPr>
              <p:grpSpPr>
                <a:xfrm>
                  <a:off x="0" y="0"/>
                  <a:ext cx="2439670" cy="2620801"/>
                  <a:chOff x="0" y="0"/>
                  <a:chExt cx="2439670" cy="2620801"/>
                </a:xfrm>
              </p:grpSpPr>
              <p:sp>
                <p:nvSpPr>
                  <p:cNvPr id="57" name="Flowchart: Alternate Process 56"/>
                  <p:cNvSpPr/>
                  <p:nvPr/>
                </p:nvSpPr>
                <p:spPr>
                  <a:xfrm>
                    <a:off x="0" y="0"/>
                    <a:ext cx="2439670" cy="2620801"/>
                  </a:xfrm>
                  <a:prstGeom prst="flowChartAlternateProcess">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8" name="Down Ribbon 57"/>
                  <p:cNvSpPr/>
                  <p:nvPr/>
                </p:nvSpPr>
                <p:spPr>
                  <a:xfrm>
                    <a:off x="291710" y="1974655"/>
                    <a:ext cx="1792092" cy="605860"/>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a:effectLst/>
                        <a:latin typeface="Algerian" panose="04020705040A02060702" pitchFamily="82" charset="0"/>
                        <a:ea typeface="Calibri" panose="020F0502020204030204" pitchFamily="34" charset="0"/>
                        <a:cs typeface="Arial" panose="020B0604020202020204" pitchFamily="34" charset="0"/>
                      </a:rPr>
                      <a:t>FOXLEASE SCHOOL</a:t>
                    </a:r>
                    <a:endParaRPr lang="en-GB" sz="1100">
                      <a:effectLst/>
                      <a:ea typeface="Calibri" panose="020F0502020204030204" pitchFamily="34" charset="0"/>
                      <a:cs typeface="Arial" panose="020B0604020202020204" pitchFamily="34" charset="0"/>
                    </a:endParaRPr>
                  </a:p>
                  <a:p>
                    <a:pPr algn="ctr">
                      <a:lnSpc>
                        <a:spcPct val="107000"/>
                      </a:lnSpc>
                      <a:spcAft>
                        <a:spcPts val="800"/>
                      </a:spcAft>
                    </a:pPr>
                    <a:r>
                      <a:rPr lang="en-GB" sz="1100">
                        <a:effectLst/>
                        <a:ea typeface="Calibri" panose="020F0502020204030204" pitchFamily="34" charset="0"/>
                        <a:cs typeface="Arial" panose="020B0604020202020204" pitchFamily="34" charset="0"/>
                      </a:rPr>
                      <a:t> </a:t>
                    </a:r>
                  </a:p>
                </p:txBody>
              </p:sp>
              <p:grpSp>
                <p:nvGrpSpPr>
                  <p:cNvPr id="59" name="Group 58"/>
                  <p:cNvGrpSpPr/>
                  <p:nvPr/>
                </p:nvGrpSpPr>
                <p:grpSpPr>
                  <a:xfrm>
                    <a:off x="280491" y="39268"/>
                    <a:ext cx="492935" cy="812800"/>
                    <a:chOff x="0" y="0"/>
                    <a:chExt cx="492935" cy="812800"/>
                  </a:xfrm>
                </p:grpSpPr>
                <p:grpSp>
                  <p:nvGrpSpPr>
                    <p:cNvPr id="154" name="Group 153"/>
                    <p:cNvGrpSpPr/>
                    <p:nvPr/>
                  </p:nvGrpSpPr>
                  <p:grpSpPr>
                    <a:xfrm>
                      <a:off x="246832" y="106586"/>
                      <a:ext cx="246103" cy="622914"/>
                      <a:chOff x="0" y="0"/>
                      <a:chExt cx="291711" cy="791465"/>
                    </a:xfrm>
                  </p:grpSpPr>
                  <p:sp>
                    <p:nvSpPr>
                      <p:cNvPr id="156" name="Oval 155"/>
                      <p:cNvSpPr/>
                      <p:nvPr/>
                    </p:nvSpPr>
                    <p:spPr>
                      <a:xfrm>
                        <a:off x="33659" y="0"/>
                        <a:ext cx="212651" cy="202019"/>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57" name="Straight Connector 156"/>
                      <p:cNvCxnSpPr/>
                      <p:nvPr/>
                    </p:nvCxnSpPr>
                    <p:spPr>
                      <a:xfrm>
                        <a:off x="140246" y="201953"/>
                        <a:ext cx="0" cy="297801"/>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45856" y="493664"/>
                        <a:ext cx="94284" cy="297801"/>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a:off x="33659" y="493664"/>
                        <a:ext cx="100977" cy="297801"/>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0" y="280491"/>
                        <a:ext cx="291711" cy="44652"/>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55" name="Text Box 2"/>
                    <p:cNvSpPr txBox="1">
                      <a:spLocks noChangeArrowheads="1"/>
                    </p:cNvSpPr>
                    <p:nvPr/>
                  </p:nvSpPr>
                  <p:spPr bwMode="auto">
                    <a:xfrm>
                      <a:off x="0" y="0"/>
                      <a:ext cx="341630" cy="812800"/>
                    </a:xfrm>
                    <a:prstGeom prst="rect">
                      <a:avLst/>
                    </a:prstGeom>
                    <a:noFill/>
                    <a:ln w="9525">
                      <a:noFill/>
                      <a:miter lim="800000"/>
                      <a:headEnd/>
                      <a:tailEnd/>
                    </a:ln>
                  </p:spPr>
                  <p:txBody>
                    <a:bodyPr rot="0" vert="vert270" wrap="square" lIns="91440" tIns="45720" rIns="91440" bIns="45720" anchor="t" anchorCtr="0">
                      <a:noAutofit/>
                    </a:bodyPr>
                    <a:lstStyle/>
                    <a:p>
                      <a:pPr>
                        <a:lnSpc>
                          <a:spcPct val="107000"/>
                        </a:lnSpc>
                        <a:spcAft>
                          <a:spcPts val="800"/>
                        </a:spcAft>
                      </a:pPr>
                      <a:r>
                        <a:rPr lang="en-GB" sz="1000">
                          <a:solidFill>
                            <a:srgbClr val="538135"/>
                          </a:solidFill>
                          <a:effectLst/>
                          <a:latin typeface="Calibri" panose="020F0502020204030204" pitchFamily="34" charset="0"/>
                          <a:ea typeface="Calibri" panose="020F0502020204030204" pitchFamily="34" charset="0"/>
                          <a:cs typeface="Arial" panose="020B0604020202020204" pitchFamily="34" charset="0"/>
                        </a:rPr>
                        <a:t>Headteacher</a:t>
                      </a: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grpSp>
              <p:grpSp>
                <p:nvGrpSpPr>
                  <p:cNvPr id="60" name="Group 59"/>
                  <p:cNvGrpSpPr/>
                  <p:nvPr/>
                </p:nvGrpSpPr>
                <p:grpSpPr>
                  <a:xfrm>
                    <a:off x="1486601" y="145855"/>
                    <a:ext cx="481715" cy="622914"/>
                    <a:chOff x="0" y="0"/>
                    <a:chExt cx="481715" cy="622914"/>
                  </a:xfrm>
                </p:grpSpPr>
                <p:grpSp>
                  <p:nvGrpSpPr>
                    <p:cNvPr id="147" name="Group 146"/>
                    <p:cNvGrpSpPr/>
                    <p:nvPr/>
                  </p:nvGrpSpPr>
                  <p:grpSpPr>
                    <a:xfrm>
                      <a:off x="235612" y="0"/>
                      <a:ext cx="246103" cy="622914"/>
                      <a:chOff x="0" y="0"/>
                      <a:chExt cx="291711" cy="791465"/>
                    </a:xfrm>
                  </p:grpSpPr>
                  <p:sp>
                    <p:nvSpPr>
                      <p:cNvPr id="149" name="Oval 148"/>
                      <p:cNvSpPr/>
                      <p:nvPr/>
                    </p:nvSpPr>
                    <p:spPr>
                      <a:xfrm>
                        <a:off x="33659" y="0"/>
                        <a:ext cx="212651" cy="202019"/>
                      </a:xfrm>
                      <a:prstGeom prst="ellipse">
                        <a:avLst/>
                      </a:prstGeom>
                      <a:noFill/>
                      <a:ln w="28575">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50" name="Straight Connector 149"/>
                      <p:cNvCxnSpPr/>
                      <p:nvPr/>
                    </p:nvCxnSpPr>
                    <p:spPr>
                      <a:xfrm>
                        <a:off x="140246" y="201953"/>
                        <a:ext cx="0" cy="297801"/>
                      </a:xfrm>
                      <a:prstGeom prst="line">
                        <a:avLst/>
                      </a:prstGeom>
                      <a:ln w="28575">
                        <a:solidFill>
                          <a:srgbClr val="D60093"/>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45856" y="493664"/>
                        <a:ext cx="94284" cy="297801"/>
                      </a:xfrm>
                      <a:prstGeom prst="line">
                        <a:avLst/>
                      </a:prstGeom>
                      <a:ln w="28575">
                        <a:solidFill>
                          <a:srgbClr val="D60093"/>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33659" y="493664"/>
                        <a:ext cx="100977" cy="297801"/>
                      </a:xfrm>
                      <a:prstGeom prst="line">
                        <a:avLst/>
                      </a:prstGeom>
                      <a:ln w="28575">
                        <a:solidFill>
                          <a:srgbClr val="D60093"/>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0" y="280491"/>
                        <a:ext cx="291711" cy="44652"/>
                      </a:xfrm>
                      <a:prstGeom prst="line">
                        <a:avLst/>
                      </a:prstGeom>
                      <a:ln w="28575">
                        <a:solidFill>
                          <a:srgbClr val="D60093"/>
                        </a:solidFill>
                      </a:ln>
                    </p:spPr>
                    <p:style>
                      <a:lnRef idx="1">
                        <a:schemeClr val="accent1"/>
                      </a:lnRef>
                      <a:fillRef idx="0">
                        <a:schemeClr val="accent1"/>
                      </a:fillRef>
                      <a:effectRef idx="0">
                        <a:schemeClr val="accent1"/>
                      </a:effectRef>
                      <a:fontRef idx="minor">
                        <a:schemeClr val="tx1"/>
                      </a:fontRef>
                    </p:style>
                  </p:cxnSp>
                </p:grpSp>
                <p:sp>
                  <p:nvSpPr>
                    <p:cNvPr id="148" name="Text Box 2"/>
                    <p:cNvSpPr txBox="1">
                      <a:spLocks noChangeArrowheads="1"/>
                    </p:cNvSpPr>
                    <p:nvPr/>
                  </p:nvSpPr>
                  <p:spPr bwMode="auto">
                    <a:xfrm>
                      <a:off x="0" y="84147"/>
                      <a:ext cx="341630" cy="391795"/>
                    </a:xfrm>
                    <a:prstGeom prst="rect">
                      <a:avLst/>
                    </a:prstGeom>
                    <a:noFill/>
                    <a:ln w="9525">
                      <a:noFill/>
                      <a:miter lim="800000"/>
                      <a:headEnd/>
                      <a:tailEnd/>
                    </a:ln>
                  </p:spPr>
                  <p:txBody>
                    <a:bodyPr rot="0" vert="vert270" wrap="square" lIns="91440" tIns="45720" rIns="91440" bIns="45720" anchor="t" anchorCtr="0">
                      <a:noAutofit/>
                    </a:bodyPr>
                    <a:lstStyle/>
                    <a:p>
                      <a:pPr>
                        <a:lnSpc>
                          <a:spcPct val="107000"/>
                        </a:lnSpc>
                        <a:spcAft>
                          <a:spcPts val="800"/>
                        </a:spcAft>
                      </a:pPr>
                      <a:r>
                        <a:rPr lang="en-GB" sz="1000">
                          <a:solidFill>
                            <a:srgbClr val="D60093"/>
                          </a:solidFill>
                          <a:effectLst/>
                          <a:latin typeface="Calibri" panose="020F0502020204030204" pitchFamily="34" charset="0"/>
                          <a:ea typeface="Calibri" panose="020F0502020204030204" pitchFamily="34" charset="0"/>
                          <a:cs typeface="Arial" panose="020B0604020202020204" pitchFamily="34" charset="0"/>
                        </a:rPr>
                        <a:t>Julie</a:t>
                      </a: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grpSp>
              <p:grpSp>
                <p:nvGrpSpPr>
                  <p:cNvPr id="61" name="Group 60"/>
                  <p:cNvGrpSpPr/>
                  <p:nvPr/>
                </p:nvGrpSpPr>
                <p:grpSpPr>
                  <a:xfrm>
                    <a:off x="1430503" y="948059"/>
                    <a:ext cx="897255" cy="1048880"/>
                    <a:chOff x="0" y="0"/>
                    <a:chExt cx="897255" cy="1048880"/>
                  </a:xfrm>
                </p:grpSpPr>
                <p:grpSp>
                  <p:nvGrpSpPr>
                    <p:cNvPr id="103" name="Group 102"/>
                    <p:cNvGrpSpPr/>
                    <p:nvPr/>
                  </p:nvGrpSpPr>
                  <p:grpSpPr>
                    <a:xfrm>
                      <a:off x="100977" y="0"/>
                      <a:ext cx="622147" cy="684399"/>
                      <a:chOff x="0" y="0"/>
                      <a:chExt cx="622147" cy="684399"/>
                    </a:xfrm>
                  </p:grpSpPr>
                  <p:grpSp>
                    <p:nvGrpSpPr>
                      <p:cNvPr id="105" name="Group 104"/>
                      <p:cNvGrpSpPr/>
                      <p:nvPr/>
                    </p:nvGrpSpPr>
                    <p:grpSpPr>
                      <a:xfrm>
                        <a:off x="168294" y="359028"/>
                        <a:ext cx="122873" cy="325371"/>
                        <a:chOff x="0" y="0"/>
                        <a:chExt cx="291711" cy="791465"/>
                      </a:xfrm>
                    </p:grpSpPr>
                    <p:sp>
                      <p:nvSpPr>
                        <p:cNvPr id="142" name="Oval 141"/>
                        <p:cNvSpPr/>
                        <p:nvPr/>
                      </p:nvSpPr>
                      <p:spPr>
                        <a:xfrm>
                          <a:off x="33659" y="0"/>
                          <a:ext cx="212651" cy="202019"/>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43" name="Straight Connector 142"/>
                        <p:cNvCxnSpPr/>
                        <p:nvPr/>
                      </p:nvCxnSpPr>
                      <p:spPr>
                        <a:xfrm>
                          <a:off x="140246" y="201953"/>
                          <a:ext cx="0" cy="29780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145856" y="493664"/>
                          <a:ext cx="94284" cy="29780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a:off x="33659" y="493664"/>
                          <a:ext cx="100977" cy="29780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0" y="280491"/>
                          <a:ext cx="291711" cy="4465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a:off x="499274" y="151465"/>
                        <a:ext cx="122873" cy="325371"/>
                        <a:chOff x="0" y="0"/>
                        <a:chExt cx="291711" cy="791465"/>
                      </a:xfrm>
                    </p:grpSpPr>
                    <p:sp>
                      <p:nvSpPr>
                        <p:cNvPr id="137" name="Oval 136"/>
                        <p:cNvSpPr/>
                        <p:nvPr/>
                      </p:nvSpPr>
                      <p:spPr>
                        <a:xfrm>
                          <a:off x="33659" y="0"/>
                          <a:ext cx="212651" cy="202019"/>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38" name="Straight Connector 137"/>
                        <p:cNvCxnSpPr/>
                        <p:nvPr/>
                      </p:nvCxnSpPr>
                      <p:spPr>
                        <a:xfrm>
                          <a:off x="140246" y="201953"/>
                          <a:ext cx="0" cy="29780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45856" y="493664"/>
                          <a:ext cx="94284" cy="29780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a:off x="33659" y="493664"/>
                          <a:ext cx="100977" cy="29780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0" y="280491"/>
                          <a:ext cx="291711" cy="4465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107" name="Group 106"/>
                      <p:cNvGrpSpPr/>
                      <p:nvPr/>
                    </p:nvGrpSpPr>
                    <p:grpSpPr>
                      <a:xfrm>
                        <a:off x="0" y="33659"/>
                        <a:ext cx="122873" cy="325371"/>
                        <a:chOff x="0" y="0"/>
                        <a:chExt cx="291711" cy="791465"/>
                      </a:xfrm>
                    </p:grpSpPr>
                    <p:sp>
                      <p:nvSpPr>
                        <p:cNvPr id="132" name="Oval 131"/>
                        <p:cNvSpPr/>
                        <p:nvPr/>
                      </p:nvSpPr>
                      <p:spPr>
                        <a:xfrm>
                          <a:off x="33659" y="0"/>
                          <a:ext cx="212651" cy="202019"/>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33" name="Straight Connector 132"/>
                        <p:cNvCxnSpPr/>
                        <p:nvPr/>
                      </p:nvCxnSpPr>
                      <p:spPr>
                        <a:xfrm>
                          <a:off x="140246" y="201953"/>
                          <a:ext cx="0" cy="29780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45856" y="493664"/>
                          <a:ext cx="94284" cy="29780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33659" y="493664"/>
                          <a:ext cx="100977" cy="29780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0" y="280491"/>
                          <a:ext cx="291711" cy="4465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108" name="Group 107"/>
                      <p:cNvGrpSpPr/>
                      <p:nvPr/>
                    </p:nvGrpSpPr>
                    <p:grpSpPr>
                      <a:xfrm>
                        <a:off x="129026" y="0"/>
                        <a:ext cx="122873" cy="325371"/>
                        <a:chOff x="0" y="0"/>
                        <a:chExt cx="291711" cy="791465"/>
                      </a:xfrm>
                    </p:grpSpPr>
                    <p:sp>
                      <p:nvSpPr>
                        <p:cNvPr id="127" name="Oval 126"/>
                        <p:cNvSpPr/>
                        <p:nvPr/>
                      </p:nvSpPr>
                      <p:spPr>
                        <a:xfrm>
                          <a:off x="33659" y="0"/>
                          <a:ext cx="212651" cy="202019"/>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28" name="Straight Connector 127"/>
                        <p:cNvCxnSpPr/>
                        <p:nvPr/>
                      </p:nvCxnSpPr>
                      <p:spPr>
                        <a:xfrm>
                          <a:off x="140246" y="201953"/>
                          <a:ext cx="0" cy="29780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145856" y="493664"/>
                          <a:ext cx="94284" cy="29780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33659" y="493664"/>
                          <a:ext cx="100977" cy="29780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0" y="280491"/>
                          <a:ext cx="291711" cy="4465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258052" y="56098"/>
                        <a:ext cx="122873" cy="325371"/>
                        <a:chOff x="0" y="0"/>
                        <a:chExt cx="291711" cy="791465"/>
                      </a:xfrm>
                    </p:grpSpPr>
                    <p:sp>
                      <p:nvSpPr>
                        <p:cNvPr id="122" name="Oval 121"/>
                        <p:cNvSpPr/>
                        <p:nvPr/>
                      </p:nvSpPr>
                      <p:spPr>
                        <a:xfrm>
                          <a:off x="33659" y="0"/>
                          <a:ext cx="212651" cy="202019"/>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23" name="Straight Connector 122"/>
                        <p:cNvCxnSpPr/>
                        <p:nvPr/>
                      </p:nvCxnSpPr>
                      <p:spPr>
                        <a:xfrm>
                          <a:off x="140246" y="201953"/>
                          <a:ext cx="0" cy="29780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145856" y="493664"/>
                          <a:ext cx="94284" cy="29780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33659" y="493664"/>
                          <a:ext cx="100977" cy="29780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0" y="280491"/>
                          <a:ext cx="291711" cy="4465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110" name="Group 109"/>
                      <p:cNvGrpSpPr/>
                      <p:nvPr/>
                    </p:nvGrpSpPr>
                    <p:grpSpPr>
                      <a:xfrm>
                        <a:off x="375858" y="342199"/>
                        <a:ext cx="122873" cy="325371"/>
                        <a:chOff x="0" y="0"/>
                        <a:chExt cx="291711" cy="791465"/>
                      </a:xfrm>
                    </p:grpSpPr>
                    <p:sp>
                      <p:nvSpPr>
                        <p:cNvPr id="117" name="Oval 116"/>
                        <p:cNvSpPr/>
                        <p:nvPr/>
                      </p:nvSpPr>
                      <p:spPr>
                        <a:xfrm>
                          <a:off x="33659" y="0"/>
                          <a:ext cx="212651" cy="202019"/>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18" name="Straight Connector 117"/>
                        <p:cNvCxnSpPr/>
                        <p:nvPr/>
                      </p:nvCxnSpPr>
                      <p:spPr>
                        <a:xfrm>
                          <a:off x="140246" y="201953"/>
                          <a:ext cx="0" cy="29780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45856" y="493664"/>
                          <a:ext cx="94284" cy="29780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33659" y="493664"/>
                          <a:ext cx="100977" cy="29780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0" y="280491"/>
                          <a:ext cx="291711" cy="4465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111" name="Group 110"/>
                      <p:cNvGrpSpPr/>
                      <p:nvPr/>
                    </p:nvGrpSpPr>
                    <p:grpSpPr>
                      <a:xfrm>
                        <a:off x="381467" y="0"/>
                        <a:ext cx="122873" cy="325371"/>
                        <a:chOff x="0" y="0"/>
                        <a:chExt cx="291711" cy="791465"/>
                      </a:xfrm>
                    </p:grpSpPr>
                    <p:sp>
                      <p:nvSpPr>
                        <p:cNvPr id="112" name="Oval 111"/>
                        <p:cNvSpPr/>
                        <p:nvPr/>
                      </p:nvSpPr>
                      <p:spPr>
                        <a:xfrm>
                          <a:off x="33659" y="0"/>
                          <a:ext cx="212651" cy="202019"/>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13" name="Straight Connector 112"/>
                        <p:cNvCxnSpPr/>
                        <p:nvPr/>
                      </p:nvCxnSpPr>
                      <p:spPr>
                        <a:xfrm>
                          <a:off x="140246" y="201953"/>
                          <a:ext cx="0" cy="29780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145856" y="493664"/>
                          <a:ext cx="94284" cy="29780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33659" y="493664"/>
                          <a:ext cx="100977" cy="29780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0" y="280491"/>
                          <a:ext cx="291711" cy="4465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grpSp>
                <p:sp>
                  <p:nvSpPr>
                    <p:cNvPr id="104" name="Text Box 2"/>
                    <p:cNvSpPr txBox="1">
                      <a:spLocks noChangeArrowheads="1"/>
                    </p:cNvSpPr>
                    <p:nvPr/>
                  </p:nvSpPr>
                  <p:spPr bwMode="auto">
                    <a:xfrm>
                      <a:off x="0" y="617080"/>
                      <a:ext cx="897255" cy="43180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solidFill>
                            <a:srgbClr val="00B0F0"/>
                          </a:solidFill>
                          <a:effectLst/>
                          <a:latin typeface="Calibri" panose="020F0502020204030204" pitchFamily="34" charset="0"/>
                          <a:ea typeface="Calibri" panose="020F0502020204030204" pitchFamily="34" charset="0"/>
                          <a:cs typeface="Arial" panose="020B0604020202020204" pitchFamily="34" charset="0"/>
                        </a:rPr>
                        <a:t>Lucy’s friends and peers</a:t>
                      </a: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grpSp>
              <p:grpSp>
                <p:nvGrpSpPr>
                  <p:cNvPr id="62" name="Group 61"/>
                  <p:cNvGrpSpPr/>
                  <p:nvPr/>
                </p:nvGrpSpPr>
                <p:grpSpPr>
                  <a:xfrm>
                    <a:off x="72928" y="875131"/>
                    <a:ext cx="1199772" cy="1133027"/>
                    <a:chOff x="0" y="0"/>
                    <a:chExt cx="1199772" cy="1133027"/>
                  </a:xfrm>
                </p:grpSpPr>
                <p:grpSp>
                  <p:nvGrpSpPr>
                    <p:cNvPr id="71" name="Group 70"/>
                    <p:cNvGrpSpPr/>
                    <p:nvPr/>
                  </p:nvGrpSpPr>
                  <p:grpSpPr>
                    <a:xfrm>
                      <a:off x="0" y="0"/>
                      <a:ext cx="1199772" cy="740720"/>
                      <a:chOff x="0" y="0"/>
                      <a:chExt cx="1199772" cy="740720"/>
                    </a:xfrm>
                  </p:grpSpPr>
                  <p:grpSp>
                    <p:nvGrpSpPr>
                      <p:cNvPr id="73" name="Group 72"/>
                      <p:cNvGrpSpPr/>
                      <p:nvPr/>
                    </p:nvGrpSpPr>
                    <p:grpSpPr>
                      <a:xfrm>
                        <a:off x="246832" y="117806"/>
                        <a:ext cx="246103" cy="622914"/>
                        <a:chOff x="0" y="0"/>
                        <a:chExt cx="291711" cy="791465"/>
                      </a:xfrm>
                    </p:grpSpPr>
                    <p:sp>
                      <p:nvSpPr>
                        <p:cNvPr id="98" name="Oval 97"/>
                        <p:cNvSpPr/>
                        <p:nvPr/>
                      </p:nvSpPr>
                      <p:spPr>
                        <a:xfrm>
                          <a:off x="33659" y="0"/>
                          <a:ext cx="212651" cy="202019"/>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99" name="Straight Connector 98"/>
                        <p:cNvCxnSpPr/>
                        <p:nvPr/>
                      </p:nvCxnSpPr>
                      <p:spPr>
                        <a:xfrm>
                          <a:off x="140246" y="201953"/>
                          <a:ext cx="0" cy="29780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45856" y="493664"/>
                          <a:ext cx="94284" cy="29780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33659" y="493664"/>
                          <a:ext cx="100977" cy="29780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0" y="280491"/>
                          <a:ext cx="291711" cy="4465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488054" y="0"/>
                        <a:ext cx="246103" cy="622914"/>
                        <a:chOff x="0" y="0"/>
                        <a:chExt cx="291711" cy="791465"/>
                      </a:xfrm>
                    </p:grpSpPr>
                    <p:sp>
                      <p:nvSpPr>
                        <p:cNvPr id="93" name="Oval 92"/>
                        <p:cNvSpPr/>
                        <p:nvPr/>
                      </p:nvSpPr>
                      <p:spPr>
                        <a:xfrm>
                          <a:off x="33659" y="0"/>
                          <a:ext cx="212651" cy="202019"/>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94" name="Straight Connector 93"/>
                        <p:cNvCxnSpPr/>
                        <p:nvPr/>
                      </p:nvCxnSpPr>
                      <p:spPr>
                        <a:xfrm>
                          <a:off x="140246" y="201953"/>
                          <a:ext cx="0" cy="29780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45856" y="493664"/>
                          <a:ext cx="94284" cy="29780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33659" y="493664"/>
                          <a:ext cx="100977" cy="29780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280491"/>
                          <a:ext cx="291711" cy="4465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953669" y="28049"/>
                        <a:ext cx="246103" cy="622914"/>
                        <a:chOff x="0" y="0"/>
                        <a:chExt cx="291711" cy="791465"/>
                      </a:xfrm>
                    </p:grpSpPr>
                    <p:sp>
                      <p:nvSpPr>
                        <p:cNvPr id="88" name="Oval 87"/>
                        <p:cNvSpPr/>
                        <p:nvPr/>
                      </p:nvSpPr>
                      <p:spPr>
                        <a:xfrm>
                          <a:off x="33659" y="0"/>
                          <a:ext cx="212651" cy="202019"/>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89" name="Straight Connector 88"/>
                        <p:cNvCxnSpPr/>
                        <p:nvPr/>
                      </p:nvCxnSpPr>
                      <p:spPr>
                        <a:xfrm>
                          <a:off x="140246" y="201953"/>
                          <a:ext cx="0" cy="29780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45856" y="493664"/>
                          <a:ext cx="94284" cy="29780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33659" y="493664"/>
                          <a:ext cx="100977" cy="29780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0" y="280491"/>
                          <a:ext cx="291711" cy="4465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734886" y="78537"/>
                        <a:ext cx="246103" cy="622914"/>
                        <a:chOff x="0" y="0"/>
                        <a:chExt cx="291711" cy="791465"/>
                      </a:xfrm>
                    </p:grpSpPr>
                    <p:sp>
                      <p:nvSpPr>
                        <p:cNvPr id="83" name="Oval 82"/>
                        <p:cNvSpPr/>
                        <p:nvPr/>
                      </p:nvSpPr>
                      <p:spPr>
                        <a:xfrm>
                          <a:off x="33659" y="0"/>
                          <a:ext cx="212651" cy="202019"/>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84" name="Straight Connector 83"/>
                        <p:cNvCxnSpPr/>
                        <p:nvPr/>
                      </p:nvCxnSpPr>
                      <p:spPr>
                        <a:xfrm>
                          <a:off x="140246" y="201953"/>
                          <a:ext cx="0" cy="29780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45856" y="493664"/>
                          <a:ext cx="94284" cy="29780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33659" y="493664"/>
                          <a:ext cx="100977" cy="29780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0" y="280491"/>
                          <a:ext cx="291711" cy="4465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0" y="16829"/>
                        <a:ext cx="246103" cy="622914"/>
                        <a:chOff x="0" y="0"/>
                        <a:chExt cx="291711" cy="791465"/>
                      </a:xfrm>
                    </p:grpSpPr>
                    <p:sp>
                      <p:nvSpPr>
                        <p:cNvPr id="78" name="Oval 77"/>
                        <p:cNvSpPr/>
                        <p:nvPr/>
                      </p:nvSpPr>
                      <p:spPr>
                        <a:xfrm>
                          <a:off x="33659" y="0"/>
                          <a:ext cx="212651" cy="202019"/>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79" name="Straight Connector 78"/>
                        <p:cNvCxnSpPr/>
                        <p:nvPr/>
                      </p:nvCxnSpPr>
                      <p:spPr>
                        <a:xfrm>
                          <a:off x="140246" y="201953"/>
                          <a:ext cx="0" cy="29780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45856" y="493664"/>
                          <a:ext cx="94284" cy="29780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33659" y="493664"/>
                          <a:ext cx="100977" cy="29780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0" y="280491"/>
                          <a:ext cx="291711" cy="4465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72" name="Text Box 2"/>
                    <p:cNvSpPr txBox="1">
                      <a:spLocks noChangeArrowheads="1"/>
                    </p:cNvSpPr>
                    <p:nvPr/>
                  </p:nvSpPr>
                  <p:spPr bwMode="auto">
                    <a:xfrm>
                      <a:off x="0" y="701227"/>
                      <a:ext cx="1188720" cy="43180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solidFill>
                            <a:srgbClr val="0070C0"/>
                          </a:solidFill>
                          <a:effectLst/>
                          <a:latin typeface="Calibri" panose="020F0502020204030204" pitchFamily="34" charset="0"/>
                          <a:ea typeface="Calibri" panose="020F0502020204030204" pitchFamily="34" charset="0"/>
                          <a:cs typeface="Arial" panose="020B0604020202020204" pitchFamily="34" charset="0"/>
                        </a:rPr>
                        <a:t>Parents, including PTA and governors</a:t>
                      </a: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grpSp>
              <p:grpSp>
                <p:nvGrpSpPr>
                  <p:cNvPr id="63" name="Group 62"/>
                  <p:cNvGrpSpPr/>
                  <p:nvPr/>
                </p:nvGrpSpPr>
                <p:grpSpPr>
                  <a:xfrm>
                    <a:off x="1026596" y="381467"/>
                    <a:ext cx="369705" cy="375179"/>
                    <a:chOff x="0" y="0"/>
                    <a:chExt cx="369705" cy="375179"/>
                  </a:xfrm>
                </p:grpSpPr>
                <p:sp>
                  <p:nvSpPr>
                    <p:cNvPr id="64" name="Text Box 2"/>
                    <p:cNvSpPr txBox="1">
                      <a:spLocks noChangeArrowheads="1"/>
                    </p:cNvSpPr>
                    <p:nvPr/>
                  </p:nvSpPr>
                  <p:spPr bwMode="auto">
                    <a:xfrm>
                      <a:off x="0" y="5609"/>
                      <a:ext cx="341630" cy="369570"/>
                    </a:xfrm>
                    <a:prstGeom prst="rect">
                      <a:avLst/>
                    </a:prstGeom>
                    <a:noFill/>
                    <a:ln w="9525">
                      <a:noFill/>
                      <a:miter lim="800000"/>
                      <a:headEnd/>
                      <a:tailEnd/>
                    </a:ln>
                  </p:spPr>
                  <p:txBody>
                    <a:bodyPr rot="0" vert="vert270" wrap="square" lIns="91440" tIns="45720" rIns="91440" bIns="45720" anchor="t" anchorCtr="0">
                      <a:noAutofit/>
                    </a:bodyPr>
                    <a:lstStyle/>
                    <a:p>
                      <a:pPr>
                        <a:lnSpc>
                          <a:spcPct val="107000"/>
                        </a:lnSpc>
                        <a:spcAft>
                          <a:spcPts val="800"/>
                        </a:spcAft>
                      </a:pPr>
                      <a:r>
                        <a:rPr lang="en-GB" sz="1000">
                          <a:solidFill>
                            <a:srgbClr val="FFC000"/>
                          </a:solidFill>
                          <a:effectLst/>
                          <a:latin typeface="Calibri" panose="020F0502020204030204" pitchFamily="34" charset="0"/>
                          <a:ea typeface="Calibri" panose="020F0502020204030204" pitchFamily="34" charset="0"/>
                          <a:cs typeface="Arial" panose="020B0604020202020204" pitchFamily="34" charset="0"/>
                        </a:rPr>
                        <a:t>Lucy</a:t>
                      </a: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grpSp>
                  <p:nvGrpSpPr>
                    <p:cNvPr id="65" name="Group 64"/>
                    <p:cNvGrpSpPr/>
                    <p:nvPr/>
                  </p:nvGrpSpPr>
                  <p:grpSpPr>
                    <a:xfrm>
                      <a:off x="246832" y="0"/>
                      <a:ext cx="122873" cy="326052"/>
                      <a:chOff x="0" y="0"/>
                      <a:chExt cx="291711" cy="791465"/>
                    </a:xfrm>
                  </p:grpSpPr>
                  <p:sp>
                    <p:nvSpPr>
                      <p:cNvPr id="66" name="Oval 65"/>
                      <p:cNvSpPr/>
                      <p:nvPr/>
                    </p:nvSpPr>
                    <p:spPr>
                      <a:xfrm>
                        <a:off x="33659" y="0"/>
                        <a:ext cx="212651" cy="202019"/>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67" name="Straight Connector 66"/>
                      <p:cNvCxnSpPr/>
                      <p:nvPr/>
                    </p:nvCxnSpPr>
                    <p:spPr>
                      <a:xfrm>
                        <a:off x="140246" y="201953"/>
                        <a:ext cx="0" cy="297801"/>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45856" y="493664"/>
                        <a:ext cx="94284" cy="297801"/>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33659" y="493664"/>
                        <a:ext cx="100977" cy="297801"/>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0" y="280491"/>
                        <a:ext cx="291711" cy="44652"/>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grpSp>
            <p:grpSp>
              <p:nvGrpSpPr>
                <p:cNvPr id="37" name="Group 36"/>
                <p:cNvGrpSpPr/>
                <p:nvPr/>
              </p:nvGrpSpPr>
              <p:grpSpPr>
                <a:xfrm>
                  <a:off x="2706202" y="95140"/>
                  <a:ext cx="2417830" cy="953665"/>
                  <a:chOff x="0" y="0"/>
                  <a:chExt cx="2417830" cy="953665"/>
                </a:xfrm>
              </p:grpSpPr>
              <p:sp>
                <p:nvSpPr>
                  <p:cNvPr id="47" name="Flowchart: Punched Tape 46"/>
                  <p:cNvSpPr/>
                  <p:nvPr/>
                </p:nvSpPr>
                <p:spPr>
                  <a:xfrm>
                    <a:off x="875131" y="241222"/>
                    <a:ext cx="1351966" cy="401468"/>
                  </a:xfrm>
                  <a:prstGeom prst="flowChartPunchedTap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a:solidFill>
                          <a:srgbClr val="ED7D31"/>
                        </a:solidFill>
                        <a:effectLst/>
                        <a:ea typeface="Calibri" panose="020F0502020204030204" pitchFamily="34" charset="0"/>
                        <a:cs typeface="Arial" panose="020B0604020202020204" pitchFamily="34" charset="0"/>
                      </a:rPr>
                      <a:t>MEGA PARACHUTES</a:t>
                    </a:r>
                    <a:endParaRPr lang="en-GB" sz="1100">
                      <a:effectLst/>
                      <a:ea typeface="Calibri" panose="020F0502020204030204" pitchFamily="34" charset="0"/>
                      <a:cs typeface="Arial" panose="020B0604020202020204" pitchFamily="34" charset="0"/>
                    </a:endParaRPr>
                  </a:p>
                </p:txBody>
              </p:sp>
              <p:sp>
                <p:nvSpPr>
                  <p:cNvPr id="48" name="Flowchart: Alternate Process 47"/>
                  <p:cNvSpPr/>
                  <p:nvPr/>
                </p:nvSpPr>
                <p:spPr>
                  <a:xfrm>
                    <a:off x="0" y="0"/>
                    <a:ext cx="2417830" cy="942449"/>
                  </a:xfrm>
                  <a:prstGeom prst="flowChartAlternateProcess">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49" name="Group 48"/>
                  <p:cNvGrpSpPr/>
                  <p:nvPr/>
                </p:nvGrpSpPr>
                <p:grpSpPr>
                  <a:xfrm>
                    <a:off x="100976" y="5610"/>
                    <a:ext cx="504155" cy="948055"/>
                    <a:chOff x="0" y="0"/>
                    <a:chExt cx="504155" cy="948055"/>
                  </a:xfrm>
                </p:grpSpPr>
                <p:grpSp>
                  <p:nvGrpSpPr>
                    <p:cNvPr id="50" name="Group 49"/>
                    <p:cNvGrpSpPr/>
                    <p:nvPr/>
                  </p:nvGrpSpPr>
                  <p:grpSpPr>
                    <a:xfrm>
                      <a:off x="258052" y="157074"/>
                      <a:ext cx="246103" cy="622914"/>
                      <a:chOff x="0" y="0"/>
                      <a:chExt cx="291711" cy="791465"/>
                    </a:xfrm>
                  </p:grpSpPr>
                  <p:sp>
                    <p:nvSpPr>
                      <p:cNvPr id="52" name="Oval 51"/>
                      <p:cNvSpPr/>
                      <p:nvPr/>
                    </p:nvSpPr>
                    <p:spPr>
                      <a:xfrm>
                        <a:off x="33659" y="0"/>
                        <a:ext cx="212651" cy="20201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53" name="Straight Connector 52"/>
                      <p:cNvCxnSpPr/>
                      <p:nvPr/>
                    </p:nvCxnSpPr>
                    <p:spPr>
                      <a:xfrm>
                        <a:off x="140246" y="201953"/>
                        <a:ext cx="0" cy="29780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45856" y="493664"/>
                        <a:ext cx="94284" cy="29780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3659" y="493664"/>
                        <a:ext cx="100977" cy="29780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0" y="280491"/>
                        <a:ext cx="291711" cy="446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1" name="Text Box 2"/>
                    <p:cNvSpPr txBox="1">
                      <a:spLocks noChangeArrowheads="1"/>
                    </p:cNvSpPr>
                    <p:nvPr/>
                  </p:nvSpPr>
                  <p:spPr bwMode="auto">
                    <a:xfrm>
                      <a:off x="0" y="0"/>
                      <a:ext cx="336550" cy="948055"/>
                    </a:xfrm>
                    <a:prstGeom prst="rect">
                      <a:avLst/>
                    </a:prstGeom>
                    <a:noFill/>
                    <a:ln w="9525">
                      <a:noFill/>
                      <a:miter lim="800000"/>
                      <a:headEnd/>
                      <a:tailEnd/>
                    </a:ln>
                  </p:spPr>
                  <p:txBody>
                    <a:bodyPr rot="0" vert="vert270" wrap="square" lIns="91440" tIns="45720" rIns="91440" bIns="45720" anchor="t" anchorCtr="0">
                      <a:noAutofit/>
                    </a:bodyPr>
                    <a:lstStyle/>
                    <a:p>
                      <a:pPr>
                        <a:lnSpc>
                          <a:spcPct val="107000"/>
                        </a:lnSpc>
                        <a:spcAft>
                          <a:spcPts val="800"/>
                        </a:spcAft>
                      </a:pPr>
                      <a:r>
                        <a:rPr lang="en-GB" sz="1100">
                          <a:solidFill>
                            <a:srgbClr val="FF0000"/>
                          </a:solidFill>
                          <a:effectLst/>
                          <a:latin typeface="Calibri" panose="020F0502020204030204" pitchFamily="34" charset="0"/>
                          <a:ea typeface="Calibri" panose="020F0502020204030204" pitchFamily="34" charset="0"/>
                          <a:cs typeface="Arial" panose="020B0604020202020204" pitchFamily="34" charset="0"/>
                        </a:rPr>
                        <a:t>Instructor Joe</a:t>
                      </a: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grpSp>
            </p:grpSp>
            <p:cxnSp>
              <p:nvCxnSpPr>
                <p:cNvPr id="38" name="Straight Arrow Connector 37"/>
                <p:cNvCxnSpPr/>
                <p:nvPr/>
              </p:nvCxnSpPr>
              <p:spPr>
                <a:xfrm>
                  <a:off x="2087792" y="338276"/>
                  <a:ext cx="810498" cy="0"/>
                </a:xfrm>
                <a:prstGeom prst="straightConnector1">
                  <a:avLst/>
                </a:prstGeom>
                <a:ln w="19050">
                  <a:solidFill>
                    <a:srgbClr val="D60093"/>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1273818" y="655409"/>
                  <a:ext cx="423867" cy="251192"/>
                </a:xfrm>
                <a:prstGeom prst="straightConnector1">
                  <a:avLst/>
                </a:prstGeom>
                <a:ln w="19050">
                  <a:solidFill>
                    <a:srgbClr val="D60093"/>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718835" y="517984"/>
                  <a:ext cx="287395" cy="341656"/>
                </a:xfrm>
                <a:prstGeom prst="straightConnector1">
                  <a:avLst/>
                </a:prstGeom>
                <a:ln w="190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316102" y="739977"/>
                  <a:ext cx="403775" cy="261434"/>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2045508" y="533841"/>
                  <a:ext cx="804431" cy="4571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3266470" y="539126"/>
                  <a:ext cx="290706" cy="6308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3261184" y="660694"/>
                  <a:ext cx="294472" cy="50343"/>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1374243" y="734692"/>
                  <a:ext cx="162646" cy="446131"/>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1432384" y="274849"/>
                  <a:ext cx="266507" cy="91741"/>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593766" y="0"/>
                <a:ext cx="1532255" cy="581729"/>
                <a:chOff x="0" y="0"/>
                <a:chExt cx="1532255" cy="581729"/>
              </a:xfrm>
            </p:grpSpPr>
            <p:sp>
              <p:nvSpPr>
                <p:cNvPr id="34" name="Text Box 2"/>
                <p:cNvSpPr txBox="1">
                  <a:spLocks noChangeArrowheads="1"/>
                </p:cNvSpPr>
                <p:nvPr/>
              </p:nvSpPr>
              <p:spPr bwMode="auto">
                <a:xfrm>
                  <a:off x="0" y="0"/>
                  <a:ext cx="1532255" cy="40640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Arial" panose="020B0604020202020204" pitchFamily="34" charset="0"/>
                    </a:rPr>
                    <a:t>NATIONAL ASSOCIATION OF HEAD TEACHERS</a:t>
                  </a: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cxnSp>
              <p:nvCxnSpPr>
                <p:cNvPr id="35" name="Straight Arrow Connector 34"/>
                <p:cNvCxnSpPr/>
                <p:nvPr/>
              </p:nvCxnSpPr>
              <p:spPr>
                <a:xfrm>
                  <a:off x="718834" y="359417"/>
                  <a:ext cx="9465" cy="2223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1472540" y="0"/>
                <a:ext cx="2103649" cy="681835"/>
                <a:chOff x="0" y="0"/>
                <a:chExt cx="2103649" cy="681835"/>
              </a:xfrm>
            </p:grpSpPr>
            <p:sp>
              <p:nvSpPr>
                <p:cNvPr id="31" name="Text Box 2"/>
                <p:cNvSpPr txBox="1">
                  <a:spLocks noChangeArrowheads="1"/>
                </p:cNvSpPr>
                <p:nvPr/>
              </p:nvSpPr>
              <p:spPr bwMode="auto">
                <a:xfrm>
                  <a:off x="591982" y="0"/>
                  <a:ext cx="998855" cy="40640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Arial" panose="020B0604020202020204" pitchFamily="34" charset="0"/>
                    </a:rPr>
                    <a:t>PROFESSIONAL TRAINING</a:t>
                  </a: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cxnSp>
              <p:nvCxnSpPr>
                <p:cNvPr id="32" name="Straight Arrow Connector 31"/>
                <p:cNvCxnSpPr/>
                <p:nvPr/>
              </p:nvCxnSpPr>
              <p:spPr>
                <a:xfrm flipH="1">
                  <a:off x="0" y="401701"/>
                  <a:ext cx="712490" cy="28013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358386" y="338275"/>
                  <a:ext cx="745263" cy="34346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4423559" y="65314"/>
                <a:ext cx="1257935" cy="753901"/>
                <a:chOff x="0" y="0"/>
                <a:chExt cx="1257935" cy="753901"/>
              </a:xfrm>
            </p:grpSpPr>
            <p:sp>
              <p:nvSpPr>
                <p:cNvPr id="29" name="Text Box 2"/>
                <p:cNvSpPr txBox="1">
                  <a:spLocks noChangeArrowheads="1"/>
                </p:cNvSpPr>
                <p:nvPr/>
              </p:nvSpPr>
              <p:spPr bwMode="auto">
                <a:xfrm>
                  <a:off x="0" y="0"/>
                  <a:ext cx="1257935" cy="42227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Arial" panose="020B0604020202020204" pitchFamily="34" charset="0"/>
                    </a:rPr>
                    <a:t>BRITISH PARACHUTE ASSOCIATION</a:t>
                  </a: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cxnSp>
              <p:nvCxnSpPr>
                <p:cNvPr id="30" name="Straight Arrow Connector 29"/>
                <p:cNvCxnSpPr/>
                <p:nvPr/>
              </p:nvCxnSpPr>
              <p:spPr>
                <a:xfrm flipH="1">
                  <a:off x="449271" y="348846"/>
                  <a:ext cx="63427" cy="40505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93470"/>
                <a:ext cx="746158" cy="1079500"/>
                <a:chOff x="0" y="0"/>
                <a:chExt cx="746158" cy="1079500"/>
              </a:xfrm>
            </p:grpSpPr>
            <p:sp>
              <p:nvSpPr>
                <p:cNvPr id="27" name="Text Box 2"/>
                <p:cNvSpPr txBox="1">
                  <a:spLocks noChangeArrowheads="1"/>
                </p:cNvSpPr>
                <p:nvPr/>
              </p:nvSpPr>
              <p:spPr bwMode="auto">
                <a:xfrm>
                  <a:off x="0" y="0"/>
                  <a:ext cx="528320" cy="1079500"/>
                </a:xfrm>
                <a:prstGeom prst="rect">
                  <a:avLst/>
                </a:prstGeom>
                <a:noFill/>
                <a:ln w="9525">
                  <a:noFill/>
                  <a:miter lim="800000"/>
                  <a:headEnd/>
                  <a:tailEnd/>
                </a:ln>
              </p:spPr>
              <p:txBody>
                <a:bodyPr rot="0" vert="vert270" wrap="square" lIns="91440" tIns="45720" rIns="91440" bIns="45720" anchor="t" anchorCtr="0">
                  <a:noAutofit/>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Arial" panose="020B0604020202020204" pitchFamily="34" charset="0"/>
                    </a:rPr>
                    <a:t>CHARITY LAW AND GOOD PRACTICE</a:t>
                  </a: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cxnSp>
              <p:nvCxnSpPr>
                <p:cNvPr id="28" name="Straight Arrow Connector 27"/>
                <p:cNvCxnSpPr/>
                <p:nvPr/>
              </p:nvCxnSpPr>
              <p:spPr>
                <a:xfrm>
                  <a:off x="438701" y="554983"/>
                  <a:ext cx="307457" cy="4571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2749138" y="1276597"/>
                <a:ext cx="1568216" cy="1294960"/>
                <a:chOff x="0" y="0"/>
                <a:chExt cx="1568216" cy="1294960"/>
              </a:xfrm>
            </p:grpSpPr>
            <p:sp>
              <p:nvSpPr>
                <p:cNvPr id="24" name="Text Box 2"/>
                <p:cNvSpPr txBox="1">
                  <a:spLocks noChangeArrowheads="1"/>
                </p:cNvSpPr>
                <p:nvPr/>
              </p:nvSpPr>
              <p:spPr bwMode="auto">
                <a:xfrm>
                  <a:off x="433415" y="935543"/>
                  <a:ext cx="1037590" cy="28003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Arial" panose="020B0604020202020204" pitchFamily="34" charset="0"/>
                    </a:rPr>
                    <a:t>INSURANCE</a:t>
                  </a: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cxnSp>
              <p:nvCxnSpPr>
                <p:cNvPr id="25" name="Straight Arrow Connector 24"/>
                <p:cNvCxnSpPr/>
                <p:nvPr/>
              </p:nvCxnSpPr>
              <p:spPr>
                <a:xfrm flipH="1">
                  <a:off x="0" y="1099395"/>
                  <a:ext cx="471363" cy="1955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078252" y="0"/>
                  <a:ext cx="489964" cy="9896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2648198" y="2707574"/>
                <a:ext cx="1545003" cy="280035"/>
                <a:chOff x="0" y="0"/>
                <a:chExt cx="1545003" cy="280035"/>
              </a:xfrm>
            </p:grpSpPr>
            <p:sp>
              <p:nvSpPr>
                <p:cNvPr id="22" name="Text Box 2"/>
                <p:cNvSpPr txBox="1">
                  <a:spLocks noChangeArrowheads="1"/>
                </p:cNvSpPr>
                <p:nvPr/>
              </p:nvSpPr>
              <p:spPr bwMode="auto">
                <a:xfrm>
                  <a:off x="507413" y="0"/>
                  <a:ext cx="1037590" cy="28003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Arial" panose="020B0604020202020204" pitchFamily="34" charset="0"/>
                    </a:rPr>
                    <a:t>AUDIT (OFSTED)</a:t>
                  </a: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cxnSp>
              <p:nvCxnSpPr>
                <p:cNvPr id="23" name="Straight Arrow Connector 22"/>
                <p:cNvCxnSpPr/>
                <p:nvPr/>
              </p:nvCxnSpPr>
              <p:spPr>
                <a:xfrm flipH="1" flipV="1">
                  <a:off x="0" y="58141"/>
                  <a:ext cx="570944" cy="741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4281055" y="1882239"/>
                <a:ext cx="1629571" cy="882566"/>
                <a:chOff x="0" y="0"/>
                <a:chExt cx="1629571" cy="882566"/>
              </a:xfrm>
            </p:grpSpPr>
            <p:sp>
              <p:nvSpPr>
                <p:cNvPr id="18" name="Text Box 2"/>
                <p:cNvSpPr txBox="1">
                  <a:spLocks noChangeArrowheads="1"/>
                </p:cNvSpPr>
                <p:nvPr/>
              </p:nvSpPr>
              <p:spPr bwMode="auto">
                <a:xfrm>
                  <a:off x="591981" y="438701"/>
                  <a:ext cx="1037590" cy="443865"/>
                </a:xfrm>
                <a:prstGeom prst="rect">
                  <a:avLst/>
                </a:prstGeom>
                <a:noFill/>
                <a:ln w="9525">
                  <a:solidFill>
                    <a:schemeClr val="tx1"/>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Arial" panose="020B0604020202020204" pitchFamily="34" charset="0"/>
                    </a:rPr>
                    <a:t>LEGAL FRAMEWORKS</a:t>
                  </a: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cxnSp>
              <p:nvCxnSpPr>
                <p:cNvPr id="19" name="Straight Arrow Connector 18"/>
                <p:cNvCxnSpPr/>
                <p:nvPr/>
              </p:nvCxnSpPr>
              <p:spPr>
                <a:xfrm flipH="1" flipV="1">
                  <a:off x="31713" y="47570"/>
                  <a:ext cx="496842" cy="343561"/>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591981" y="0"/>
                  <a:ext cx="496842" cy="343561"/>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0" y="523269"/>
                  <a:ext cx="496842" cy="343561"/>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cxnSp>
          <p:nvCxnSpPr>
            <p:cNvPr id="9" name="Straight Arrow Connector 8"/>
            <p:cNvCxnSpPr/>
            <p:nvPr/>
          </p:nvCxnSpPr>
          <p:spPr>
            <a:xfrm flipV="1">
              <a:off x="1911928" y="1270660"/>
              <a:ext cx="2799190" cy="741912"/>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8286421" y="1624263"/>
            <a:ext cx="3588747" cy="3877985"/>
          </a:xfrm>
          <a:prstGeom prst="rect">
            <a:avLst/>
          </a:prstGeom>
          <a:noFill/>
        </p:spPr>
        <p:txBody>
          <a:bodyPr wrap="square" rtlCol="0">
            <a:spAutoFit/>
          </a:bodyPr>
          <a:lstStyle/>
          <a:p>
            <a:pPr>
              <a:spcBef>
                <a:spcPts val="600"/>
              </a:spcBef>
              <a:spcAft>
                <a:spcPts val="600"/>
              </a:spcAft>
            </a:pPr>
            <a:r>
              <a:rPr lang="en-GB" b="1" dirty="0" smtClean="0">
                <a:solidFill>
                  <a:schemeClr val="tx2"/>
                </a:solidFill>
              </a:rPr>
              <a:t>Revealing </a:t>
            </a:r>
            <a:r>
              <a:rPr lang="en-GB" b="1" dirty="0" err="1" smtClean="0">
                <a:solidFill>
                  <a:schemeClr val="tx2"/>
                </a:solidFill>
              </a:rPr>
              <a:t>preconstrutions</a:t>
            </a:r>
            <a:endParaRPr lang="en-GB" b="1" dirty="0" smtClean="0">
              <a:solidFill>
                <a:schemeClr val="tx2"/>
              </a:solidFill>
            </a:endParaRPr>
          </a:p>
          <a:p>
            <a:pPr>
              <a:spcBef>
                <a:spcPts val="600"/>
              </a:spcBef>
              <a:spcAft>
                <a:spcPts val="600"/>
              </a:spcAft>
            </a:pPr>
            <a:r>
              <a:rPr lang="en-GB" dirty="0" smtClean="0">
                <a:solidFill>
                  <a:schemeClr val="tx2"/>
                </a:solidFill>
              </a:rPr>
              <a:t>Inadvertently </a:t>
            </a:r>
            <a:r>
              <a:rPr lang="en-GB" dirty="0" smtClean="0">
                <a:solidFill>
                  <a:schemeClr val="tx2"/>
                </a:solidFill>
              </a:rPr>
              <a:t>referring to individualised assumptions of ‘trust as attitude’ in attempt to operationalise trust</a:t>
            </a:r>
          </a:p>
          <a:p>
            <a:pPr>
              <a:spcBef>
                <a:spcPts val="600"/>
              </a:spcBef>
              <a:spcAft>
                <a:spcPts val="600"/>
              </a:spcAft>
            </a:pPr>
            <a:r>
              <a:rPr lang="en-GB" dirty="0" smtClean="0">
                <a:solidFill>
                  <a:schemeClr val="tx2"/>
                </a:solidFill>
              </a:rPr>
              <a:t>Focal dyad inseparable from the relational, institutional and cultural context in which it is situated.</a:t>
            </a:r>
          </a:p>
          <a:p>
            <a:pPr>
              <a:spcBef>
                <a:spcPts val="600"/>
              </a:spcBef>
              <a:spcAft>
                <a:spcPts val="600"/>
              </a:spcAft>
            </a:pPr>
            <a:r>
              <a:rPr lang="en-GB" dirty="0" smtClean="0">
                <a:solidFill>
                  <a:schemeClr val="tx2"/>
                </a:solidFill>
              </a:rPr>
              <a:t>A relational approach focusing on the trust dilemma as the unit of analysis</a:t>
            </a:r>
            <a:endParaRPr lang="en-GB" dirty="0">
              <a:solidFill>
                <a:schemeClr val="tx2"/>
              </a:solidFill>
            </a:endParaRPr>
          </a:p>
        </p:txBody>
      </p:sp>
    </p:spTree>
    <p:extLst>
      <p:ext uri="{BB962C8B-B14F-4D97-AF65-F5344CB8AC3E}">
        <p14:creationId xmlns:p14="http://schemas.microsoft.com/office/powerpoint/2010/main" val="819232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705144" y="2397006"/>
            <a:ext cx="3528392" cy="1728192"/>
          </a:xfrm>
        </p:spPr>
        <p:txBody>
          <a:bodyPr/>
          <a:lstStyle/>
          <a:p>
            <a:r>
              <a:rPr lang="en-GB" dirty="0" smtClean="0"/>
              <a:t>Trust in the context of mental health advocacy</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6382" y="908721"/>
            <a:ext cx="5040560" cy="5677839"/>
          </a:xfrm>
          <a:prstGeom prst="rect">
            <a:avLst/>
          </a:prstGeom>
        </p:spPr>
      </p:pic>
      <p:sp>
        <p:nvSpPr>
          <p:cNvPr id="5" name="TextBox 4"/>
          <p:cNvSpPr txBox="1"/>
          <p:nvPr/>
        </p:nvSpPr>
        <p:spPr>
          <a:xfrm>
            <a:off x="7714326" y="5805265"/>
            <a:ext cx="2674640" cy="646331"/>
          </a:xfrm>
          <a:prstGeom prst="rect">
            <a:avLst/>
          </a:prstGeom>
          <a:noFill/>
        </p:spPr>
        <p:txBody>
          <a:bodyPr wrap="square" rtlCol="0">
            <a:spAutoFit/>
          </a:bodyPr>
          <a:lstStyle/>
          <a:p>
            <a:r>
              <a:rPr lang="en-GB" i="1" dirty="0">
                <a:solidFill>
                  <a:schemeClr val="bg1">
                    <a:lumMod val="50000"/>
                  </a:schemeClr>
                </a:solidFill>
              </a:rPr>
              <a:t>Illustrations by Rachel </a:t>
            </a:r>
            <a:r>
              <a:rPr lang="en-GB" i="1" dirty="0" err="1">
                <a:solidFill>
                  <a:schemeClr val="bg1">
                    <a:lumMod val="50000"/>
                  </a:schemeClr>
                </a:solidFill>
              </a:rPr>
              <a:t>Ayrton</a:t>
            </a:r>
            <a:r>
              <a:rPr lang="en-GB" i="1" dirty="0">
                <a:solidFill>
                  <a:schemeClr val="bg1">
                    <a:lumMod val="50000"/>
                  </a:schemeClr>
                </a:solidFill>
              </a:rPr>
              <a:t> &amp; Jo Le Prevost</a:t>
            </a:r>
          </a:p>
        </p:txBody>
      </p:sp>
      <p:sp>
        <p:nvSpPr>
          <p:cNvPr id="6" name="Title 1"/>
          <p:cNvSpPr txBox="1">
            <a:spLocks/>
          </p:cNvSpPr>
          <p:nvPr/>
        </p:nvSpPr>
        <p:spPr>
          <a:xfrm>
            <a:off x="192506" y="116633"/>
            <a:ext cx="11899232" cy="792088"/>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kern="1200" baseline="0">
                <a:solidFill>
                  <a:srgbClr val="003D6E"/>
                </a:solidFill>
                <a:latin typeface="Gill Sans MT" panose="020B0502020104020203" pitchFamily="34" charset="0"/>
                <a:ea typeface="+mj-ea"/>
                <a:cs typeface="+mj-cs"/>
              </a:defRPr>
            </a:lvl1pPr>
          </a:lstStyle>
          <a:p>
            <a:r>
              <a:rPr lang="en-GB" dirty="0" smtClean="0">
                <a:solidFill>
                  <a:schemeClr val="accent3">
                    <a:lumMod val="75000"/>
                  </a:schemeClr>
                </a:solidFill>
              </a:rPr>
              <a:t>Scenario 2: The bases of interpretation and rethinking institutional trust</a:t>
            </a:r>
            <a:endParaRPr lang="en-GB" dirty="0">
              <a:solidFill>
                <a:schemeClr val="accent3">
                  <a:lumMod val="75000"/>
                </a:schemeClr>
              </a:solidFill>
            </a:endParaRPr>
          </a:p>
        </p:txBody>
      </p:sp>
    </p:spTree>
    <p:extLst>
      <p:ext uri="{BB962C8B-B14F-4D97-AF65-F5344CB8AC3E}">
        <p14:creationId xmlns:p14="http://schemas.microsoft.com/office/powerpoint/2010/main" val="775512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7918" y="870329"/>
            <a:ext cx="5112568" cy="5758949"/>
          </a:xfrm>
        </p:spPr>
      </p:pic>
      <p:sp>
        <p:nvSpPr>
          <p:cNvPr id="4" name="Title 1"/>
          <p:cNvSpPr txBox="1">
            <a:spLocks/>
          </p:cNvSpPr>
          <p:nvPr/>
        </p:nvSpPr>
        <p:spPr>
          <a:xfrm>
            <a:off x="192506" y="78241"/>
            <a:ext cx="11899232" cy="792088"/>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kern="1200" baseline="0">
                <a:solidFill>
                  <a:srgbClr val="003D6E"/>
                </a:solidFill>
                <a:latin typeface="Gill Sans MT" panose="020B0502020104020203" pitchFamily="34" charset="0"/>
                <a:ea typeface="+mj-ea"/>
                <a:cs typeface="+mj-cs"/>
              </a:defRPr>
            </a:lvl1pPr>
          </a:lstStyle>
          <a:p>
            <a:r>
              <a:rPr lang="en-GB" dirty="0" smtClean="0">
                <a:solidFill>
                  <a:schemeClr val="accent3">
                    <a:lumMod val="75000"/>
                  </a:schemeClr>
                </a:solidFill>
              </a:rPr>
              <a:t>Scenario 2: The bases of interpretation and rethinking institutional trust</a:t>
            </a:r>
            <a:endParaRPr lang="en-GB" dirty="0">
              <a:solidFill>
                <a:schemeClr val="accent3">
                  <a:lumMod val="75000"/>
                </a:schemeClr>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9542" y="870329"/>
            <a:ext cx="5158224" cy="5810379"/>
          </a:xfrm>
          <a:prstGeom prst="rect">
            <a:avLst/>
          </a:prstGeom>
        </p:spPr>
      </p:pic>
    </p:spTree>
    <p:extLst>
      <p:ext uri="{BB962C8B-B14F-4D97-AF65-F5344CB8AC3E}">
        <p14:creationId xmlns:p14="http://schemas.microsoft.com/office/powerpoint/2010/main" val="1304979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780" y="835374"/>
            <a:ext cx="5202281" cy="5860006"/>
          </a:xfrm>
          <a:prstGeom prst="rect">
            <a:avLst/>
          </a:prstGeom>
        </p:spPr>
      </p:pic>
      <p:sp>
        <p:nvSpPr>
          <p:cNvPr id="6" name="Title 1"/>
          <p:cNvSpPr txBox="1">
            <a:spLocks/>
          </p:cNvSpPr>
          <p:nvPr/>
        </p:nvSpPr>
        <p:spPr>
          <a:xfrm>
            <a:off x="135764" y="164760"/>
            <a:ext cx="11899232" cy="792088"/>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kern="1200" baseline="0">
                <a:solidFill>
                  <a:srgbClr val="003D6E"/>
                </a:solidFill>
                <a:latin typeface="Gill Sans MT" panose="020B0502020104020203" pitchFamily="34" charset="0"/>
                <a:ea typeface="+mj-ea"/>
                <a:cs typeface="+mj-cs"/>
              </a:defRPr>
            </a:lvl1pPr>
          </a:lstStyle>
          <a:p>
            <a:r>
              <a:rPr lang="en-GB" dirty="0" smtClean="0">
                <a:solidFill>
                  <a:schemeClr val="accent3">
                    <a:lumMod val="75000"/>
                  </a:schemeClr>
                </a:solidFill>
              </a:rPr>
              <a:t>Scenario 2: The bases of interpretation and rethinking institutional trust</a:t>
            </a:r>
            <a:endParaRPr lang="en-GB" dirty="0">
              <a:solidFill>
                <a:schemeClr val="accent3">
                  <a:lumMod val="75000"/>
                </a:schemeClr>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0221" y="837591"/>
            <a:ext cx="5426293" cy="5857789"/>
          </a:xfrm>
          <a:prstGeom prst="rect">
            <a:avLst/>
          </a:prstGeom>
        </p:spPr>
      </p:pic>
    </p:spTree>
    <p:extLst>
      <p:ext uri="{BB962C8B-B14F-4D97-AF65-F5344CB8AC3E}">
        <p14:creationId xmlns:p14="http://schemas.microsoft.com/office/powerpoint/2010/main" val="1512226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03512" y="910412"/>
            <a:ext cx="5112568" cy="5758949"/>
          </a:xfrm>
        </p:spPr>
      </p:pic>
      <p:sp>
        <p:nvSpPr>
          <p:cNvPr id="6" name="TextBox 5"/>
          <p:cNvSpPr txBox="1"/>
          <p:nvPr/>
        </p:nvSpPr>
        <p:spPr>
          <a:xfrm>
            <a:off x="7032104" y="1196752"/>
            <a:ext cx="3312368" cy="5519460"/>
          </a:xfrm>
          <a:prstGeom prst="rect">
            <a:avLst/>
          </a:prstGeom>
          <a:noFill/>
        </p:spPr>
        <p:txBody>
          <a:bodyPr wrap="square" rtlCol="0">
            <a:spAutoFit/>
          </a:bodyPr>
          <a:lstStyle/>
          <a:p>
            <a:pPr>
              <a:spcBef>
                <a:spcPts val="200"/>
              </a:spcBef>
              <a:spcAft>
                <a:spcPts val="200"/>
              </a:spcAft>
            </a:pPr>
            <a:r>
              <a:rPr lang="en-GB" sz="2000" b="1" dirty="0">
                <a:solidFill>
                  <a:schemeClr val="accent3">
                    <a:lumMod val="75000"/>
                  </a:schemeClr>
                </a:solidFill>
              </a:rPr>
              <a:t>Sources for interpretation</a:t>
            </a:r>
          </a:p>
          <a:p>
            <a:pPr>
              <a:spcBef>
                <a:spcPts val="200"/>
              </a:spcBef>
              <a:spcAft>
                <a:spcPts val="200"/>
              </a:spcAft>
            </a:pPr>
            <a:r>
              <a:rPr lang="en-GB" dirty="0">
                <a:solidFill>
                  <a:schemeClr val="accent3">
                    <a:lumMod val="75000"/>
                  </a:schemeClr>
                </a:solidFill>
              </a:rPr>
              <a:t>Personal</a:t>
            </a:r>
          </a:p>
          <a:p>
            <a:pPr marL="285750" indent="-285750">
              <a:spcBef>
                <a:spcPts val="200"/>
              </a:spcBef>
              <a:spcAft>
                <a:spcPts val="200"/>
              </a:spcAft>
              <a:buFontTx/>
              <a:buChar char="-"/>
            </a:pPr>
            <a:r>
              <a:rPr lang="en-GB" dirty="0">
                <a:solidFill>
                  <a:schemeClr val="accent3">
                    <a:lumMod val="75000"/>
                  </a:schemeClr>
                </a:solidFill>
              </a:rPr>
              <a:t>Historical interaction</a:t>
            </a:r>
          </a:p>
          <a:p>
            <a:pPr marL="285750" indent="-285750">
              <a:spcBef>
                <a:spcPts val="200"/>
              </a:spcBef>
              <a:spcAft>
                <a:spcPts val="200"/>
              </a:spcAft>
              <a:buFontTx/>
              <a:buChar char="-"/>
            </a:pPr>
            <a:r>
              <a:rPr lang="en-GB" dirty="0">
                <a:solidFill>
                  <a:schemeClr val="accent3">
                    <a:lumMod val="75000"/>
                  </a:schemeClr>
                </a:solidFill>
              </a:rPr>
              <a:t>Competence evaluations</a:t>
            </a:r>
          </a:p>
          <a:p>
            <a:pPr marL="285750" indent="-285750">
              <a:spcBef>
                <a:spcPts val="200"/>
              </a:spcBef>
              <a:spcAft>
                <a:spcPts val="200"/>
              </a:spcAft>
              <a:buFontTx/>
              <a:buChar char="-"/>
            </a:pPr>
            <a:r>
              <a:rPr lang="en-GB" dirty="0">
                <a:solidFill>
                  <a:schemeClr val="accent3">
                    <a:lumMod val="75000"/>
                  </a:schemeClr>
                </a:solidFill>
              </a:rPr>
              <a:t>Appearance</a:t>
            </a:r>
          </a:p>
          <a:p>
            <a:pPr marL="285750" indent="-285750">
              <a:spcBef>
                <a:spcPts val="200"/>
              </a:spcBef>
              <a:spcAft>
                <a:spcPts val="200"/>
              </a:spcAft>
              <a:buFontTx/>
              <a:buChar char="-"/>
            </a:pPr>
            <a:r>
              <a:rPr lang="en-GB" dirty="0">
                <a:solidFill>
                  <a:schemeClr val="accent3">
                    <a:lumMod val="75000"/>
                  </a:schemeClr>
                </a:solidFill>
              </a:rPr>
              <a:t>Socio-cultural positioning and identity</a:t>
            </a:r>
          </a:p>
          <a:p>
            <a:pPr>
              <a:spcBef>
                <a:spcPts val="200"/>
              </a:spcBef>
              <a:spcAft>
                <a:spcPts val="200"/>
              </a:spcAft>
            </a:pPr>
            <a:r>
              <a:rPr lang="en-GB" dirty="0">
                <a:solidFill>
                  <a:schemeClr val="accent3">
                    <a:lumMod val="75000"/>
                  </a:schemeClr>
                </a:solidFill>
              </a:rPr>
              <a:t>Institutional affiliations</a:t>
            </a:r>
          </a:p>
          <a:p>
            <a:pPr>
              <a:spcBef>
                <a:spcPts val="200"/>
              </a:spcBef>
              <a:spcAft>
                <a:spcPts val="200"/>
              </a:spcAft>
            </a:pPr>
            <a:r>
              <a:rPr lang="en-GB" dirty="0">
                <a:solidFill>
                  <a:schemeClr val="accent3">
                    <a:lumMod val="75000"/>
                  </a:schemeClr>
                </a:solidFill>
              </a:rPr>
              <a:t>Regulatory context</a:t>
            </a:r>
          </a:p>
          <a:p>
            <a:pPr>
              <a:spcBef>
                <a:spcPts val="200"/>
              </a:spcBef>
              <a:spcAft>
                <a:spcPts val="200"/>
              </a:spcAft>
            </a:pPr>
            <a:r>
              <a:rPr lang="en-GB" dirty="0">
                <a:solidFill>
                  <a:schemeClr val="accent3">
                    <a:lumMod val="75000"/>
                  </a:schemeClr>
                </a:solidFill>
              </a:rPr>
              <a:t>Emotional</a:t>
            </a:r>
          </a:p>
          <a:p>
            <a:pPr>
              <a:spcBef>
                <a:spcPts val="200"/>
              </a:spcBef>
              <a:spcAft>
                <a:spcPts val="200"/>
              </a:spcAft>
            </a:pPr>
            <a:r>
              <a:rPr lang="en-GB" dirty="0">
                <a:solidFill>
                  <a:schemeClr val="accent3">
                    <a:lumMod val="75000"/>
                  </a:schemeClr>
                </a:solidFill>
              </a:rPr>
              <a:t>Interpersonal</a:t>
            </a:r>
          </a:p>
          <a:p>
            <a:pPr marL="285750" indent="-285750">
              <a:spcBef>
                <a:spcPts val="200"/>
              </a:spcBef>
              <a:spcAft>
                <a:spcPts val="200"/>
              </a:spcAft>
              <a:buFontTx/>
              <a:buChar char="-"/>
            </a:pPr>
            <a:r>
              <a:rPr lang="en-GB" dirty="0">
                <a:solidFill>
                  <a:schemeClr val="accent3">
                    <a:lumMod val="75000"/>
                  </a:schemeClr>
                </a:solidFill>
              </a:rPr>
              <a:t>Trusted third party intervention/intermediary</a:t>
            </a:r>
          </a:p>
          <a:p>
            <a:pPr marL="285750" indent="-285750">
              <a:spcBef>
                <a:spcPts val="200"/>
              </a:spcBef>
              <a:spcAft>
                <a:spcPts val="200"/>
              </a:spcAft>
              <a:buFontTx/>
              <a:buChar char="-"/>
            </a:pPr>
            <a:r>
              <a:rPr lang="en-GB" dirty="0">
                <a:solidFill>
                  <a:schemeClr val="accent3">
                    <a:lumMod val="75000"/>
                  </a:schemeClr>
                </a:solidFill>
              </a:rPr>
              <a:t>Third party opinion</a:t>
            </a:r>
          </a:p>
          <a:p>
            <a:pPr>
              <a:spcBef>
                <a:spcPts val="200"/>
              </a:spcBef>
              <a:spcAft>
                <a:spcPts val="200"/>
              </a:spcAft>
            </a:pPr>
            <a:r>
              <a:rPr lang="en-GB" dirty="0">
                <a:solidFill>
                  <a:schemeClr val="accent3">
                    <a:lumMod val="75000"/>
                  </a:schemeClr>
                </a:solidFill>
              </a:rPr>
              <a:t>Cultural</a:t>
            </a:r>
          </a:p>
          <a:p>
            <a:pPr>
              <a:spcBef>
                <a:spcPts val="200"/>
              </a:spcBef>
              <a:spcAft>
                <a:spcPts val="200"/>
              </a:spcAft>
            </a:pPr>
            <a:r>
              <a:rPr lang="en-GB" dirty="0">
                <a:solidFill>
                  <a:schemeClr val="accent3">
                    <a:lumMod val="75000"/>
                  </a:schemeClr>
                </a:solidFill>
              </a:rPr>
              <a:t>Spiritual</a:t>
            </a:r>
          </a:p>
          <a:p>
            <a:pPr>
              <a:spcBef>
                <a:spcPts val="200"/>
              </a:spcBef>
              <a:spcAft>
                <a:spcPts val="200"/>
              </a:spcAft>
            </a:pPr>
            <a:r>
              <a:rPr lang="en-GB" dirty="0">
                <a:solidFill>
                  <a:schemeClr val="accent3">
                    <a:lumMod val="75000"/>
                  </a:schemeClr>
                </a:solidFill>
              </a:rPr>
              <a:t>Physical</a:t>
            </a:r>
          </a:p>
        </p:txBody>
      </p:sp>
      <p:sp>
        <p:nvSpPr>
          <p:cNvPr id="4" name="Title 1"/>
          <p:cNvSpPr txBox="1">
            <a:spLocks/>
          </p:cNvSpPr>
          <p:nvPr/>
        </p:nvSpPr>
        <p:spPr>
          <a:xfrm>
            <a:off x="192506" y="78241"/>
            <a:ext cx="11899232" cy="792088"/>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kern="1200" baseline="0">
                <a:solidFill>
                  <a:srgbClr val="003D6E"/>
                </a:solidFill>
                <a:latin typeface="Gill Sans MT" panose="020B0502020104020203" pitchFamily="34" charset="0"/>
                <a:ea typeface="+mj-ea"/>
                <a:cs typeface="+mj-cs"/>
              </a:defRPr>
            </a:lvl1pPr>
          </a:lstStyle>
          <a:p>
            <a:r>
              <a:rPr lang="en-GB" dirty="0" smtClean="0">
                <a:solidFill>
                  <a:schemeClr val="accent3">
                    <a:lumMod val="75000"/>
                  </a:schemeClr>
                </a:solidFill>
              </a:rPr>
              <a:t>Scenario 2: The bases of interpretation and rethinking institutional trust</a:t>
            </a:r>
            <a:endParaRPr lang="en-GB" dirty="0">
              <a:solidFill>
                <a:schemeClr val="accent3">
                  <a:lumMod val="75000"/>
                </a:schemeClr>
              </a:solidFill>
            </a:endParaRPr>
          </a:p>
        </p:txBody>
      </p:sp>
    </p:spTree>
    <p:extLst>
      <p:ext uri="{BB962C8B-B14F-4D97-AF65-F5344CB8AC3E}">
        <p14:creationId xmlns:p14="http://schemas.microsoft.com/office/powerpoint/2010/main" val="2014425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51239" y="32200"/>
            <a:ext cx="8291264" cy="792088"/>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kern="1200" baseline="0">
                <a:solidFill>
                  <a:srgbClr val="003D6E"/>
                </a:solidFill>
                <a:latin typeface="Gill Sans MT" panose="020B0502020104020203" pitchFamily="34" charset="0"/>
                <a:ea typeface="+mj-ea"/>
                <a:cs typeface="+mj-cs"/>
              </a:defRPr>
            </a:lvl1pPr>
          </a:lstStyle>
          <a:p>
            <a:r>
              <a:rPr lang="en-GB" dirty="0" smtClean="0">
                <a:solidFill>
                  <a:schemeClr val="accent3">
                    <a:lumMod val="75000"/>
                  </a:schemeClr>
                </a:solidFill>
              </a:rPr>
              <a:t>Scenario 3: Interpretation as imagined futures</a:t>
            </a:r>
            <a:endParaRPr lang="en-GB" dirty="0">
              <a:solidFill>
                <a:schemeClr val="accent3">
                  <a:lumMod val="75000"/>
                </a:schemeClr>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721" y="656429"/>
            <a:ext cx="5452645" cy="5929907"/>
          </a:xfrm>
          <a:prstGeom prst="rect">
            <a:avLst/>
          </a:prstGeom>
        </p:spPr>
      </p:pic>
      <p:sp>
        <p:nvSpPr>
          <p:cNvPr id="8" name="TextBox 7"/>
          <p:cNvSpPr txBox="1"/>
          <p:nvPr/>
        </p:nvSpPr>
        <p:spPr>
          <a:xfrm>
            <a:off x="8994081" y="5697916"/>
            <a:ext cx="2674640" cy="646331"/>
          </a:xfrm>
          <a:prstGeom prst="rect">
            <a:avLst/>
          </a:prstGeom>
          <a:noFill/>
        </p:spPr>
        <p:txBody>
          <a:bodyPr wrap="square" rtlCol="0">
            <a:spAutoFit/>
          </a:bodyPr>
          <a:lstStyle/>
          <a:p>
            <a:r>
              <a:rPr lang="en-GB" i="1" dirty="0">
                <a:solidFill>
                  <a:schemeClr val="bg1">
                    <a:lumMod val="50000"/>
                  </a:schemeClr>
                </a:solidFill>
              </a:rPr>
              <a:t>Illustrations by Rachel </a:t>
            </a:r>
            <a:r>
              <a:rPr lang="en-GB" i="1" dirty="0" err="1">
                <a:solidFill>
                  <a:schemeClr val="bg1">
                    <a:lumMod val="50000"/>
                  </a:schemeClr>
                </a:solidFill>
              </a:rPr>
              <a:t>Ayrton</a:t>
            </a:r>
            <a:r>
              <a:rPr lang="en-GB" i="1" dirty="0">
                <a:solidFill>
                  <a:schemeClr val="bg1">
                    <a:lumMod val="50000"/>
                  </a:schemeClr>
                </a:solidFill>
              </a:rPr>
              <a:t> &amp; Jo Le Prevost</a:t>
            </a:r>
          </a:p>
        </p:txBody>
      </p:sp>
      <p:sp>
        <p:nvSpPr>
          <p:cNvPr id="11" name="Title 1"/>
          <p:cNvSpPr>
            <a:spLocks noGrp="1"/>
          </p:cNvSpPr>
          <p:nvPr>
            <p:ph type="title"/>
          </p:nvPr>
        </p:nvSpPr>
        <p:spPr>
          <a:xfrm>
            <a:off x="7582315" y="2083107"/>
            <a:ext cx="3528392" cy="1728192"/>
          </a:xfrm>
        </p:spPr>
        <p:txBody>
          <a:bodyPr/>
          <a:lstStyle/>
          <a:p>
            <a:r>
              <a:rPr lang="en-GB" dirty="0" smtClean="0"/>
              <a:t>Trust in </a:t>
            </a:r>
            <a:r>
              <a:rPr lang="en-GB" dirty="0" smtClean="0"/>
              <a:t>sexual health decision-making</a:t>
            </a:r>
            <a:endParaRPr lang="en-GB" dirty="0"/>
          </a:p>
        </p:txBody>
      </p:sp>
    </p:spTree>
    <p:extLst>
      <p:ext uri="{BB962C8B-B14F-4D97-AF65-F5344CB8AC3E}">
        <p14:creationId xmlns:p14="http://schemas.microsoft.com/office/powerpoint/2010/main" val="2580848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40000"/>
            <a:lum/>
          </a:blip>
          <a:srcRect/>
          <a:stretch>
            <a:fillRect l="-5000" t="-4000" r="-4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55042" y="260648"/>
            <a:ext cx="8291264" cy="792088"/>
          </a:xfrm>
        </p:spPr>
        <p:txBody>
          <a:bodyPr/>
          <a:lstStyle/>
          <a:p>
            <a:r>
              <a:rPr lang="en-GB" sz="3600" dirty="0" smtClean="0">
                <a:solidFill>
                  <a:schemeClr val="accent3">
                    <a:lumMod val="75000"/>
                  </a:schemeClr>
                </a:solidFill>
              </a:rPr>
              <a:t>Outline</a:t>
            </a:r>
            <a:endParaRPr lang="en-GB" sz="3600" dirty="0">
              <a:solidFill>
                <a:schemeClr val="accent3">
                  <a:lumMod val="75000"/>
                </a:schemeClr>
              </a:solidFill>
            </a:endParaRPr>
          </a:p>
        </p:txBody>
      </p:sp>
      <p:sp>
        <p:nvSpPr>
          <p:cNvPr id="3" name="Content Placeholder 2"/>
          <p:cNvSpPr>
            <a:spLocks noGrp="1"/>
          </p:cNvSpPr>
          <p:nvPr>
            <p:ph idx="1"/>
          </p:nvPr>
        </p:nvSpPr>
        <p:spPr>
          <a:xfrm>
            <a:off x="1094873" y="1052736"/>
            <a:ext cx="10222831" cy="5544616"/>
          </a:xfrm>
        </p:spPr>
        <p:txBody>
          <a:bodyPr>
            <a:noAutofit/>
          </a:bodyPr>
          <a:lstStyle/>
          <a:p>
            <a:pPr>
              <a:spcBef>
                <a:spcPts val="1200"/>
              </a:spcBef>
              <a:spcAft>
                <a:spcPts val="1200"/>
              </a:spcAft>
            </a:pPr>
            <a:r>
              <a:rPr lang="en-GB" sz="2000" b="1" dirty="0" smtClean="0">
                <a:solidFill>
                  <a:schemeClr val="accent1">
                    <a:lumMod val="50000"/>
                  </a:schemeClr>
                </a:solidFill>
              </a:rPr>
              <a:t>Positioning visual/multimodal methods in the social scientific research process</a:t>
            </a:r>
          </a:p>
          <a:p>
            <a:pPr>
              <a:spcBef>
                <a:spcPts val="1200"/>
              </a:spcBef>
              <a:spcAft>
                <a:spcPts val="1200"/>
              </a:spcAft>
            </a:pPr>
            <a:r>
              <a:rPr lang="en-GB" sz="2000" b="1" dirty="0" smtClean="0">
                <a:solidFill>
                  <a:schemeClr val="accent1">
                    <a:lumMod val="50000"/>
                  </a:schemeClr>
                </a:solidFill>
              </a:rPr>
              <a:t>Theoretical foundations for applications of visual/multimodal methods in conceptualisation and operationalisation</a:t>
            </a:r>
          </a:p>
          <a:p>
            <a:pPr>
              <a:spcBef>
                <a:spcPts val="1200"/>
              </a:spcBef>
              <a:spcAft>
                <a:spcPts val="1200"/>
              </a:spcAft>
            </a:pPr>
            <a:r>
              <a:rPr lang="en-GB" sz="2000" b="1" dirty="0" smtClean="0">
                <a:solidFill>
                  <a:schemeClr val="accent1">
                    <a:lumMod val="50000"/>
                  </a:schemeClr>
                </a:solidFill>
              </a:rPr>
              <a:t>A worked example: introducing trust</a:t>
            </a:r>
          </a:p>
          <a:p>
            <a:pPr>
              <a:spcBef>
                <a:spcPts val="1200"/>
              </a:spcBef>
              <a:spcAft>
                <a:spcPts val="1200"/>
              </a:spcAft>
            </a:pPr>
            <a:r>
              <a:rPr lang="en-GB" sz="2000" b="1" dirty="0" smtClean="0">
                <a:solidFill>
                  <a:schemeClr val="accent1">
                    <a:lumMod val="50000"/>
                  </a:schemeClr>
                </a:solidFill>
              </a:rPr>
              <a:t>Methodology</a:t>
            </a:r>
          </a:p>
          <a:p>
            <a:pPr>
              <a:spcBef>
                <a:spcPts val="1200"/>
              </a:spcBef>
              <a:spcAft>
                <a:spcPts val="1200"/>
              </a:spcAft>
            </a:pPr>
            <a:r>
              <a:rPr lang="en-GB" sz="2000" b="1" dirty="0" smtClean="0">
                <a:solidFill>
                  <a:schemeClr val="accent1">
                    <a:lumMod val="50000"/>
                  </a:schemeClr>
                </a:solidFill>
              </a:rPr>
              <a:t>Storyboarding in practice – three trust scenarios</a:t>
            </a:r>
          </a:p>
          <a:p>
            <a:pPr>
              <a:spcBef>
                <a:spcPts val="1200"/>
              </a:spcBef>
              <a:spcAft>
                <a:spcPts val="1200"/>
              </a:spcAft>
            </a:pPr>
            <a:r>
              <a:rPr lang="en-GB" sz="2000" b="1" dirty="0" smtClean="0">
                <a:solidFill>
                  <a:schemeClr val="accent1">
                    <a:lumMod val="50000"/>
                  </a:schemeClr>
                </a:solidFill>
              </a:rPr>
              <a:t>Reflexivity and the author’s habitus</a:t>
            </a:r>
          </a:p>
          <a:p>
            <a:pPr>
              <a:spcBef>
                <a:spcPts val="1200"/>
              </a:spcBef>
              <a:spcAft>
                <a:spcPts val="1200"/>
              </a:spcAft>
            </a:pPr>
            <a:r>
              <a:rPr lang="en-GB" sz="2000" b="1" dirty="0" smtClean="0">
                <a:solidFill>
                  <a:schemeClr val="accent1">
                    <a:lumMod val="50000"/>
                  </a:schemeClr>
                </a:solidFill>
              </a:rPr>
              <a:t>Capabilities and mechanisms of visual/multimodal methods</a:t>
            </a:r>
          </a:p>
          <a:p>
            <a:pPr>
              <a:spcBef>
                <a:spcPts val="1200"/>
              </a:spcBef>
              <a:spcAft>
                <a:spcPts val="1200"/>
              </a:spcAft>
            </a:pPr>
            <a:r>
              <a:rPr lang="en-GB" sz="2000" b="1" dirty="0" smtClean="0">
                <a:solidFill>
                  <a:schemeClr val="accent1">
                    <a:lumMod val="50000"/>
                  </a:schemeClr>
                </a:solidFill>
              </a:rPr>
              <a:t>Why not visual/multimodal methods for theorising?</a:t>
            </a:r>
          </a:p>
        </p:txBody>
      </p:sp>
    </p:spTree>
    <p:extLst>
      <p:ext uri="{BB962C8B-B14F-4D97-AF65-F5344CB8AC3E}">
        <p14:creationId xmlns:p14="http://schemas.microsoft.com/office/powerpoint/2010/main" val="34602432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51239" y="32200"/>
            <a:ext cx="8291264" cy="792088"/>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kern="1200" baseline="0">
                <a:solidFill>
                  <a:srgbClr val="003D6E"/>
                </a:solidFill>
                <a:latin typeface="Gill Sans MT" panose="020B0502020104020203" pitchFamily="34" charset="0"/>
                <a:ea typeface="+mj-ea"/>
                <a:cs typeface="+mj-cs"/>
              </a:defRPr>
            </a:lvl1pPr>
          </a:lstStyle>
          <a:p>
            <a:r>
              <a:rPr lang="en-GB" dirty="0" smtClean="0">
                <a:solidFill>
                  <a:schemeClr val="accent3">
                    <a:lumMod val="75000"/>
                  </a:schemeClr>
                </a:solidFill>
              </a:rPr>
              <a:t>Scenario 3: Interpretation as imagined futures</a:t>
            </a:r>
            <a:endParaRPr lang="en-GB" dirty="0">
              <a:solidFill>
                <a:schemeClr val="accent3">
                  <a:lumMod val="75000"/>
                </a:schemeClr>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1202" y="661160"/>
            <a:ext cx="5327904" cy="6001512"/>
          </a:xfrm>
          <a:prstGeom prst="rect">
            <a:avLst/>
          </a:prstGeom>
        </p:spPr>
      </p:pic>
    </p:spTree>
    <p:extLst>
      <p:ext uri="{BB962C8B-B14F-4D97-AF65-F5344CB8AC3E}">
        <p14:creationId xmlns:p14="http://schemas.microsoft.com/office/powerpoint/2010/main" val="3089938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6672064" y="1052737"/>
            <a:ext cx="3744416" cy="5324535"/>
          </a:xfrm>
          <a:prstGeom prst="rect">
            <a:avLst/>
          </a:prstGeom>
          <a:noFill/>
        </p:spPr>
        <p:txBody>
          <a:bodyPr wrap="square" rtlCol="0">
            <a:spAutoFit/>
          </a:bodyPr>
          <a:lstStyle/>
          <a:p>
            <a:pPr>
              <a:spcBef>
                <a:spcPts val="300"/>
              </a:spcBef>
              <a:spcAft>
                <a:spcPts val="300"/>
              </a:spcAft>
            </a:pPr>
            <a:r>
              <a:rPr lang="en-GB" sz="1500" b="1" dirty="0">
                <a:solidFill>
                  <a:schemeClr val="accent3">
                    <a:lumMod val="75000"/>
                  </a:schemeClr>
                </a:solidFill>
              </a:rPr>
              <a:t>…Okay Luc</a:t>
            </a:r>
          </a:p>
          <a:p>
            <a:pPr>
              <a:spcBef>
                <a:spcPts val="300"/>
              </a:spcBef>
              <a:spcAft>
                <a:spcPts val="300"/>
              </a:spcAft>
            </a:pPr>
            <a:r>
              <a:rPr lang="en-GB" sz="1500" dirty="0"/>
              <a:t>Does this indicate trust? Or that she is undecided (agnostic) or distrusts Luc, but physical </a:t>
            </a:r>
            <a:r>
              <a:rPr lang="en-GB" sz="1500" dirty="0" smtClean="0"/>
              <a:t>or </a:t>
            </a:r>
            <a:r>
              <a:rPr lang="en-GB" sz="1500" dirty="0"/>
              <a:t>emotional </a:t>
            </a:r>
            <a:r>
              <a:rPr lang="en-GB" sz="1500" dirty="0" smtClean="0"/>
              <a:t>dimensions </a:t>
            </a:r>
            <a:r>
              <a:rPr lang="en-GB" sz="1500" dirty="0"/>
              <a:t>override; Or she lacks a language or is otherwise disempowered to engage in a discussion due to cultural taboos or agency of women in her society?</a:t>
            </a:r>
          </a:p>
          <a:p>
            <a:pPr>
              <a:spcBef>
                <a:spcPts val="300"/>
              </a:spcBef>
              <a:spcAft>
                <a:spcPts val="300"/>
              </a:spcAft>
            </a:pPr>
            <a:r>
              <a:rPr lang="en-GB" sz="1500" b="1" dirty="0">
                <a:solidFill>
                  <a:schemeClr val="accent3">
                    <a:lumMod val="75000"/>
                  </a:schemeClr>
                </a:solidFill>
              </a:rPr>
              <a:t>… No Luc, I don’t want to miss the party</a:t>
            </a:r>
          </a:p>
          <a:p>
            <a:pPr>
              <a:spcBef>
                <a:spcPts val="300"/>
              </a:spcBef>
              <a:spcAft>
                <a:spcPts val="300"/>
              </a:spcAft>
            </a:pPr>
            <a:r>
              <a:rPr lang="en-GB" sz="1500" dirty="0"/>
              <a:t>Distrust? Or agnostic – still in interpretation so not ready to suspend? Or she really does want to stay at the party?!</a:t>
            </a:r>
          </a:p>
          <a:p>
            <a:pPr>
              <a:spcBef>
                <a:spcPts val="300"/>
              </a:spcBef>
              <a:spcAft>
                <a:spcPts val="300"/>
              </a:spcAft>
            </a:pPr>
            <a:r>
              <a:rPr lang="en-GB" sz="1500" b="1" dirty="0">
                <a:solidFill>
                  <a:schemeClr val="accent3">
                    <a:lumMod val="75000"/>
                  </a:schemeClr>
                </a:solidFill>
              </a:rPr>
              <a:t>… I want to do this but I think we should use protection</a:t>
            </a:r>
          </a:p>
          <a:p>
            <a:pPr>
              <a:spcBef>
                <a:spcPts val="300"/>
              </a:spcBef>
              <a:spcAft>
                <a:spcPts val="300"/>
              </a:spcAft>
            </a:pPr>
            <a:r>
              <a:rPr lang="en-GB" sz="1500" dirty="0"/>
              <a:t>Distrust/agnostic – she doesn’t believe he is not at risk of infection? Or perhaps the greater perceived vulnerability is losing him, so this indicates trust: the leap of faith to raise her concerns and feelings?</a:t>
            </a:r>
          </a:p>
        </p:txBody>
      </p:sp>
      <p:sp>
        <p:nvSpPr>
          <p:cNvPr id="4" name="Title 1"/>
          <p:cNvSpPr txBox="1">
            <a:spLocks/>
          </p:cNvSpPr>
          <p:nvPr/>
        </p:nvSpPr>
        <p:spPr>
          <a:xfrm>
            <a:off x="2378793" y="153770"/>
            <a:ext cx="8291264" cy="792088"/>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kern="1200" baseline="0">
                <a:solidFill>
                  <a:srgbClr val="003D6E"/>
                </a:solidFill>
                <a:latin typeface="Gill Sans MT" panose="020B0502020104020203" pitchFamily="34" charset="0"/>
                <a:ea typeface="+mj-ea"/>
                <a:cs typeface="+mj-cs"/>
              </a:defRPr>
            </a:lvl1pPr>
          </a:lstStyle>
          <a:p>
            <a:r>
              <a:rPr lang="en-GB" dirty="0" smtClean="0">
                <a:solidFill>
                  <a:schemeClr val="accent3">
                    <a:lumMod val="75000"/>
                  </a:schemeClr>
                </a:solidFill>
              </a:rPr>
              <a:t>Scenario 3: Interpretation as imagined futures</a:t>
            </a:r>
            <a:endParaRPr lang="en-GB" dirty="0">
              <a:solidFill>
                <a:schemeClr val="accent3">
                  <a:lumMod val="75000"/>
                </a:schemeClr>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086" y="702126"/>
            <a:ext cx="5327904" cy="6001512"/>
          </a:xfrm>
          <a:prstGeom prst="rect">
            <a:avLst/>
          </a:prstGeom>
        </p:spPr>
      </p:pic>
    </p:spTree>
    <p:extLst>
      <p:ext uri="{BB962C8B-B14F-4D97-AF65-F5344CB8AC3E}">
        <p14:creationId xmlns:p14="http://schemas.microsoft.com/office/powerpoint/2010/main" val="1826682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980728"/>
            <a:ext cx="8291264" cy="792088"/>
          </a:xfrm>
        </p:spPr>
        <p:txBody>
          <a:bodyPr/>
          <a:lstStyle/>
          <a:p>
            <a:r>
              <a:rPr lang="en-GB" sz="2800" dirty="0"/>
              <a:t>(Un)Favourable Expectation … or imagined futures?</a:t>
            </a:r>
          </a:p>
        </p:txBody>
      </p:sp>
      <p:sp>
        <p:nvSpPr>
          <p:cNvPr id="7" name="Title 1"/>
          <p:cNvSpPr txBox="1">
            <a:spLocks/>
          </p:cNvSpPr>
          <p:nvPr/>
        </p:nvSpPr>
        <p:spPr>
          <a:xfrm>
            <a:off x="2365146" y="188640"/>
            <a:ext cx="8291264" cy="792088"/>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kern="1200" baseline="0">
                <a:solidFill>
                  <a:srgbClr val="003D6E"/>
                </a:solidFill>
                <a:latin typeface="Gill Sans MT" panose="020B0502020104020203" pitchFamily="34" charset="0"/>
                <a:ea typeface="+mj-ea"/>
                <a:cs typeface="+mj-cs"/>
              </a:defRPr>
            </a:lvl1pPr>
          </a:lstStyle>
          <a:p>
            <a:r>
              <a:rPr lang="en-GB" dirty="0" smtClean="0">
                <a:solidFill>
                  <a:schemeClr val="accent3">
                    <a:lumMod val="75000"/>
                  </a:schemeClr>
                </a:solidFill>
              </a:rPr>
              <a:t>Scenario 3: Interpretation as imagined futures</a:t>
            </a:r>
            <a:endParaRPr lang="en-GB" dirty="0">
              <a:solidFill>
                <a:schemeClr val="accent3">
                  <a:lumMod val="75000"/>
                </a:scheme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382" y="1550156"/>
            <a:ext cx="4742961" cy="515810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0355" y="1550156"/>
            <a:ext cx="4465599" cy="5150256"/>
          </a:xfrm>
          <a:prstGeom prst="rect">
            <a:avLst/>
          </a:prstGeom>
        </p:spPr>
      </p:pic>
    </p:spTree>
    <p:extLst>
      <p:ext uri="{BB962C8B-B14F-4D97-AF65-F5344CB8AC3E}">
        <p14:creationId xmlns:p14="http://schemas.microsoft.com/office/powerpoint/2010/main" val="499349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66951" y="836712"/>
            <a:ext cx="8291264" cy="792088"/>
          </a:xfrm>
        </p:spPr>
        <p:txBody>
          <a:bodyPr/>
          <a:lstStyle/>
          <a:p>
            <a:r>
              <a:rPr lang="en-GB" sz="2800" dirty="0"/>
              <a:t>(Un)Favourable Expectation … or imagined futures?</a:t>
            </a:r>
          </a:p>
        </p:txBody>
      </p:sp>
      <p:sp>
        <p:nvSpPr>
          <p:cNvPr id="3" name="TextBox 2"/>
          <p:cNvSpPr txBox="1"/>
          <p:nvPr/>
        </p:nvSpPr>
        <p:spPr>
          <a:xfrm>
            <a:off x="1800417" y="1437802"/>
            <a:ext cx="2350250" cy="4185761"/>
          </a:xfrm>
          <a:prstGeom prst="rect">
            <a:avLst/>
          </a:prstGeom>
          <a:solidFill>
            <a:schemeClr val="tx2">
              <a:lumMod val="20000"/>
              <a:lumOff val="80000"/>
            </a:schemeClr>
          </a:solidFill>
        </p:spPr>
        <p:txBody>
          <a:bodyPr wrap="square" rtlCol="0">
            <a:spAutoFit/>
          </a:bodyPr>
          <a:lstStyle/>
          <a:p>
            <a:pPr algn="ctr">
              <a:spcBef>
                <a:spcPts val="600"/>
              </a:spcBef>
              <a:spcAft>
                <a:spcPts val="600"/>
              </a:spcAft>
            </a:pPr>
            <a:r>
              <a:rPr lang="en-GB" b="1" dirty="0"/>
              <a:t>Immediate response/ outcome</a:t>
            </a:r>
          </a:p>
          <a:p>
            <a:pPr>
              <a:spcBef>
                <a:spcPts val="600"/>
              </a:spcBef>
              <a:spcAft>
                <a:spcPts val="600"/>
              </a:spcAft>
            </a:pPr>
            <a:r>
              <a:rPr lang="en-GB" dirty="0"/>
              <a:t>Luc dumps Grace</a:t>
            </a:r>
          </a:p>
          <a:p>
            <a:pPr>
              <a:spcBef>
                <a:spcPts val="600"/>
              </a:spcBef>
              <a:spcAft>
                <a:spcPts val="600"/>
              </a:spcAft>
            </a:pPr>
            <a:r>
              <a:rPr lang="en-GB" dirty="0"/>
              <a:t>Decision is postponed</a:t>
            </a:r>
          </a:p>
          <a:p>
            <a:pPr>
              <a:spcBef>
                <a:spcPts val="600"/>
              </a:spcBef>
              <a:spcAft>
                <a:spcPts val="600"/>
              </a:spcAft>
            </a:pPr>
            <a:r>
              <a:rPr lang="en-GB" dirty="0"/>
              <a:t>Sex without protection</a:t>
            </a:r>
          </a:p>
          <a:p>
            <a:pPr>
              <a:spcBef>
                <a:spcPts val="600"/>
              </a:spcBef>
              <a:spcAft>
                <a:spcPts val="600"/>
              </a:spcAft>
            </a:pPr>
            <a:r>
              <a:rPr lang="en-GB" dirty="0"/>
              <a:t>Sex with protection</a:t>
            </a:r>
          </a:p>
          <a:p>
            <a:pPr>
              <a:spcBef>
                <a:spcPts val="600"/>
              </a:spcBef>
              <a:spcAft>
                <a:spcPts val="600"/>
              </a:spcAft>
            </a:pPr>
            <a:r>
              <a:rPr lang="en-GB" dirty="0"/>
              <a:t>Luc suggests they both get tested so they can be sure they are safe.</a:t>
            </a:r>
          </a:p>
        </p:txBody>
      </p:sp>
      <p:sp>
        <p:nvSpPr>
          <p:cNvPr id="7" name="TextBox 6"/>
          <p:cNvSpPr txBox="1"/>
          <p:nvPr/>
        </p:nvSpPr>
        <p:spPr>
          <a:xfrm>
            <a:off x="4295801" y="1437802"/>
            <a:ext cx="3225553" cy="4924425"/>
          </a:xfrm>
          <a:prstGeom prst="rect">
            <a:avLst/>
          </a:prstGeom>
          <a:solidFill>
            <a:schemeClr val="tx2">
              <a:lumMod val="20000"/>
              <a:lumOff val="80000"/>
            </a:schemeClr>
          </a:solidFill>
        </p:spPr>
        <p:txBody>
          <a:bodyPr wrap="square" rtlCol="0">
            <a:spAutoFit/>
          </a:bodyPr>
          <a:lstStyle/>
          <a:p>
            <a:pPr algn="ctr">
              <a:spcBef>
                <a:spcPts val="600"/>
              </a:spcBef>
              <a:spcAft>
                <a:spcPts val="600"/>
              </a:spcAft>
            </a:pPr>
            <a:r>
              <a:rPr lang="en-GB" b="1" dirty="0"/>
              <a:t>Medium term outcome</a:t>
            </a:r>
          </a:p>
          <a:p>
            <a:pPr>
              <a:spcBef>
                <a:spcPts val="600"/>
              </a:spcBef>
              <a:spcAft>
                <a:spcPts val="600"/>
              </a:spcAft>
            </a:pPr>
            <a:r>
              <a:rPr lang="en-GB" sz="1600" dirty="0"/>
              <a:t>Grace is happy with another man.</a:t>
            </a:r>
          </a:p>
          <a:p>
            <a:pPr>
              <a:spcBef>
                <a:spcPts val="600"/>
              </a:spcBef>
              <a:spcAft>
                <a:spcPts val="600"/>
              </a:spcAft>
            </a:pPr>
            <a:r>
              <a:rPr lang="en-GB" sz="1600" dirty="0"/>
              <a:t>Grace is single and Luc has spread vicious rumours about her</a:t>
            </a:r>
          </a:p>
          <a:p>
            <a:pPr>
              <a:spcBef>
                <a:spcPts val="600"/>
              </a:spcBef>
              <a:spcAft>
                <a:spcPts val="600"/>
              </a:spcAft>
            </a:pPr>
            <a:r>
              <a:rPr lang="en-GB" sz="1600" dirty="0"/>
              <a:t>Grace and Luc are still together; both of them are HIV+ but they do not know.</a:t>
            </a:r>
          </a:p>
          <a:p>
            <a:pPr>
              <a:spcBef>
                <a:spcPts val="600"/>
              </a:spcBef>
              <a:spcAft>
                <a:spcPts val="600"/>
              </a:spcAft>
            </a:pPr>
            <a:r>
              <a:rPr lang="en-GB" sz="1600" dirty="0"/>
              <a:t>Grace and Luc will soon be married.  They used protection until they could be tested for HIV.</a:t>
            </a:r>
          </a:p>
          <a:p>
            <a:pPr>
              <a:spcBef>
                <a:spcPts val="600"/>
              </a:spcBef>
              <a:spcAft>
                <a:spcPts val="600"/>
              </a:spcAft>
            </a:pPr>
            <a:endParaRPr lang="en-GB" dirty="0"/>
          </a:p>
          <a:p>
            <a:pPr>
              <a:spcBef>
                <a:spcPts val="600"/>
              </a:spcBef>
              <a:spcAft>
                <a:spcPts val="600"/>
              </a:spcAft>
            </a:pPr>
            <a:endParaRPr lang="en-GB" dirty="0"/>
          </a:p>
          <a:p>
            <a:pPr>
              <a:spcBef>
                <a:spcPts val="600"/>
              </a:spcBef>
              <a:spcAft>
                <a:spcPts val="600"/>
              </a:spcAft>
            </a:pPr>
            <a:endParaRPr lang="en-GB" dirty="0"/>
          </a:p>
          <a:p>
            <a:pPr>
              <a:spcBef>
                <a:spcPts val="600"/>
              </a:spcBef>
              <a:spcAft>
                <a:spcPts val="600"/>
              </a:spcAft>
            </a:pPr>
            <a:endParaRPr lang="en-GB" dirty="0"/>
          </a:p>
        </p:txBody>
      </p:sp>
      <p:sp>
        <p:nvSpPr>
          <p:cNvPr id="8" name="TextBox 7"/>
          <p:cNvSpPr txBox="1"/>
          <p:nvPr/>
        </p:nvSpPr>
        <p:spPr>
          <a:xfrm>
            <a:off x="7666486" y="1413786"/>
            <a:ext cx="2664296" cy="4555093"/>
          </a:xfrm>
          <a:prstGeom prst="rect">
            <a:avLst/>
          </a:prstGeom>
          <a:solidFill>
            <a:schemeClr val="tx2">
              <a:lumMod val="20000"/>
              <a:lumOff val="80000"/>
            </a:schemeClr>
          </a:solidFill>
        </p:spPr>
        <p:txBody>
          <a:bodyPr wrap="square" rtlCol="0">
            <a:spAutoFit/>
          </a:bodyPr>
          <a:lstStyle/>
          <a:p>
            <a:pPr algn="ctr">
              <a:spcBef>
                <a:spcPts val="600"/>
              </a:spcBef>
              <a:spcAft>
                <a:spcPts val="600"/>
              </a:spcAft>
            </a:pPr>
            <a:r>
              <a:rPr lang="en-GB" b="1" dirty="0"/>
              <a:t>Long term outcome</a:t>
            </a:r>
          </a:p>
          <a:p>
            <a:pPr>
              <a:spcBef>
                <a:spcPts val="600"/>
              </a:spcBef>
              <a:spcAft>
                <a:spcPts val="600"/>
              </a:spcAft>
            </a:pPr>
            <a:r>
              <a:rPr lang="en-GB" sz="1600" dirty="0"/>
              <a:t>No one will marry Grace because she is HIV+ and has another man’s child.</a:t>
            </a:r>
          </a:p>
          <a:p>
            <a:pPr>
              <a:spcBef>
                <a:spcPts val="600"/>
              </a:spcBef>
              <a:spcAft>
                <a:spcPts val="600"/>
              </a:spcAft>
            </a:pPr>
            <a:r>
              <a:rPr lang="en-GB" sz="1600" dirty="0"/>
              <a:t>Grace and Luc are married to different people.  They are all now HIV+.  None of them know this.</a:t>
            </a:r>
          </a:p>
          <a:p>
            <a:pPr>
              <a:spcBef>
                <a:spcPts val="600"/>
              </a:spcBef>
              <a:spcAft>
                <a:spcPts val="600"/>
              </a:spcAft>
            </a:pPr>
            <a:endParaRPr lang="en-GB" dirty="0"/>
          </a:p>
          <a:p>
            <a:pPr>
              <a:spcBef>
                <a:spcPts val="600"/>
              </a:spcBef>
              <a:spcAft>
                <a:spcPts val="600"/>
              </a:spcAft>
            </a:pPr>
            <a:endParaRPr lang="en-GB" dirty="0"/>
          </a:p>
          <a:p>
            <a:pPr>
              <a:spcBef>
                <a:spcPts val="600"/>
              </a:spcBef>
              <a:spcAft>
                <a:spcPts val="600"/>
              </a:spcAft>
            </a:pPr>
            <a:endParaRPr lang="en-GB" dirty="0"/>
          </a:p>
          <a:p>
            <a:pPr>
              <a:spcBef>
                <a:spcPts val="600"/>
              </a:spcBef>
              <a:spcAft>
                <a:spcPts val="600"/>
              </a:spcAft>
            </a:pPr>
            <a:endParaRPr lang="en-GB" dirty="0"/>
          </a:p>
          <a:p>
            <a:pPr>
              <a:spcBef>
                <a:spcPts val="600"/>
              </a:spcBef>
              <a:spcAft>
                <a:spcPts val="600"/>
              </a:spcAft>
            </a:pPr>
            <a:endParaRPr lang="en-GB" dirty="0"/>
          </a:p>
        </p:txBody>
      </p:sp>
      <p:sp>
        <p:nvSpPr>
          <p:cNvPr id="9" name="Title 1"/>
          <p:cNvSpPr txBox="1">
            <a:spLocks/>
          </p:cNvSpPr>
          <p:nvPr/>
        </p:nvSpPr>
        <p:spPr>
          <a:xfrm>
            <a:off x="2203414" y="44624"/>
            <a:ext cx="8291264" cy="792088"/>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kern="1200" baseline="0">
                <a:solidFill>
                  <a:srgbClr val="003D6E"/>
                </a:solidFill>
                <a:latin typeface="Gill Sans MT" panose="020B0502020104020203" pitchFamily="34" charset="0"/>
                <a:ea typeface="+mj-ea"/>
                <a:cs typeface="+mj-cs"/>
              </a:defRPr>
            </a:lvl1pPr>
          </a:lstStyle>
          <a:p>
            <a:r>
              <a:rPr lang="en-GB" dirty="0" smtClean="0">
                <a:solidFill>
                  <a:schemeClr val="accent3">
                    <a:lumMod val="75000"/>
                  </a:schemeClr>
                </a:solidFill>
              </a:rPr>
              <a:t>Scenario 3: Interpretation as imagined futures</a:t>
            </a:r>
            <a:endParaRPr lang="en-GB" dirty="0">
              <a:solidFill>
                <a:schemeClr val="accent3">
                  <a:lumMod val="75000"/>
                </a:schemeClr>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1241" y="4552211"/>
            <a:ext cx="1555845" cy="169202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7022" y="3800747"/>
            <a:ext cx="1781387" cy="2054506"/>
          </a:xfrm>
          <a:prstGeom prst="rect">
            <a:avLst/>
          </a:prstGeom>
        </p:spPr>
      </p:pic>
    </p:spTree>
    <p:extLst>
      <p:ext uri="{BB962C8B-B14F-4D97-AF65-F5344CB8AC3E}">
        <p14:creationId xmlns:p14="http://schemas.microsoft.com/office/powerpoint/2010/main" val="4177710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685920" y="1512066"/>
            <a:ext cx="8291264" cy="4838291"/>
          </a:xfrm>
        </p:spPr>
        <p:txBody>
          <a:bodyPr>
            <a:noAutofit/>
          </a:bodyPr>
          <a:lstStyle/>
          <a:p>
            <a:pPr marL="0" indent="0">
              <a:spcBef>
                <a:spcPts val="1200"/>
              </a:spcBef>
              <a:spcAft>
                <a:spcPts val="1200"/>
              </a:spcAft>
              <a:buNone/>
            </a:pPr>
            <a:r>
              <a:rPr lang="en-GB" sz="2000" b="1" dirty="0" smtClean="0">
                <a:solidFill>
                  <a:schemeClr val="accent1">
                    <a:lumMod val="50000"/>
                  </a:schemeClr>
                </a:solidFill>
              </a:rPr>
              <a:t>Bourdieu: the habitus sets the “social limits of [the researcher’s] act of objectification” (Bourdieu 2000 [1997]: 120)</a:t>
            </a:r>
          </a:p>
          <a:p>
            <a:pPr marL="0" indent="0">
              <a:spcBef>
                <a:spcPts val="1200"/>
              </a:spcBef>
              <a:spcAft>
                <a:spcPts val="1200"/>
              </a:spcAft>
              <a:buNone/>
            </a:pPr>
            <a:r>
              <a:rPr lang="en-GB" sz="2000" b="1" dirty="0" smtClean="0">
                <a:solidFill>
                  <a:schemeClr val="accent1">
                    <a:lumMod val="50000"/>
                  </a:schemeClr>
                </a:solidFill>
              </a:rPr>
              <a:t>Images/art as revealing of their producers and a source of self-knowledge (</a:t>
            </a:r>
            <a:r>
              <a:rPr lang="en-GB" sz="2000" b="1" dirty="0" err="1" smtClean="0">
                <a:solidFill>
                  <a:schemeClr val="accent1">
                    <a:lumMod val="50000"/>
                  </a:schemeClr>
                </a:solidFill>
              </a:rPr>
              <a:t>Piirto</a:t>
            </a:r>
            <a:r>
              <a:rPr lang="en-GB" sz="2000" b="1" dirty="0" smtClean="0">
                <a:solidFill>
                  <a:schemeClr val="accent1">
                    <a:lumMod val="50000"/>
                  </a:schemeClr>
                </a:solidFill>
              </a:rPr>
              <a:t> 2002; Cole and Knowles 2008; Weber 2008)</a:t>
            </a:r>
          </a:p>
          <a:p>
            <a:pPr>
              <a:spcBef>
                <a:spcPts val="1200"/>
              </a:spcBef>
              <a:spcAft>
                <a:spcPts val="1200"/>
              </a:spcAft>
            </a:pPr>
            <a:r>
              <a:rPr lang="en-GB" sz="2000" dirty="0" smtClean="0">
                <a:solidFill>
                  <a:schemeClr val="accent1">
                    <a:lumMod val="50000"/>
                  </a:schemeClr>
                </a:solidFill>
              </a:rPr>
              <a:t>Scenario 2 – emotional and political involvement with subject matter shaping expectations</a:t>
            </a:r>
          </a:p>
          <a:p>
            <a:pPr>
              <a:spcBef>
                <a:spcPts val="1200"/>
              </a:spcBef>
              <a:spcAft>
                <a:spcPts val="1200"/>
              </a:spcAft>
            </a:pPr>
            <a:r>
              <a:rPr lang="en-GB" sz="2000" dirty="0" smtClean="0">
                <a:solidFill>
                  <a:schemeClr val="accent1">
                    <a:lumMod val="50000"/>
                  </a:schemeClr>
                </a:solidFill>
              </a:rPr>
              <a:t>Scenario 3 – ‘hysteresis’ and the loss of confidence in interpretative knowledge (Bourdieu 1989; Bourdieu and </a:t>
            </a:r>
            <a:r>
              <a:rPr lang="en-GB" sz="2000" dirty="0" err="1" smtClean="0">
                <a:solidFill>
                  <a:schemeClr val="accent1">
                    <a:lumMod val="50000"/>
                  </a:schemeClr>
                </a:solidFill>
              </a:rPr>
              <a:t>Wacquant</a:t>
            </a:r>
            <a:r>
              <a:rPr lang="en-GB" sz="2000" dirty="0" smtClean="0">
                <a:solidFill>
                  <a:schemeClr val="accent1">
                    <a:lumMod val="50000"/>
                  </a:schemeClr>
                </a:solidFill>
              </a:rPr>
              <a:t> 1992)</a:t>
            </a:r>
          </a:p>
          <a:p>
            <a:pPr>
              <a:spcBef>
                <a:spcPts val="1200"/>
              </a:spcBef>
              <a:spcAft>
                <a:spcPts val="1200"/>
              </a:spcAft>
            </a:pPr>
            <a:r>
              <a:rPr lang="en-GB" sz="2000" dirty="0" smtClean="0">
                <a:solidFill>
                  <a:schemeClr val="accent1">
                    <a:lumMod val="50000"/>
                  </a:schemeClr>
                </a:solidFill>
              </a:rPr>
              <a:t>Scenario 1 – the risks of insider assumptions</a:t>
            </a:r>
            <a:endParaRPr lang="en-GB" sz="2000" dirty="0">
              <a:solidFill>
                <a:schemeClr val="accent1">
                  <a:lumMod val="50000"/>
                </a:schemeClr>
              </a:solidFill>
            </a:endParaRPr>
          </a:p>
        </p:txBody>
      </p:sp>
      <p:sp>
        <p:nvSpPr>
          <p:cNvPr id="7" name="Title 1"/>
          <p:cNvSpPr txBox="1">
            <a:spLocks/>
          </p:cNvSpPr>
          <p:nvPr/>
        </p:nvSpPr>
        <p:spPr>
          <a:xfrm>
            <a:off x="1937982" y="528909"/>
            <a:ext cx="8841257" cy="792088"/>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kern="1200" baseline="0">
                <a:solidFill>
                  <a:srgbClr val="003D6E"/>
                </a:solidFill>
                <a:latin typeface="Gill Sans MT" panose="020B0502020104020203" pitchFamily="34" charset="0"/>
                <a:ea typeface="+mj-ea"/>
                <a:cs typeface="+mj-cs"/>
              </a:defRPr>
            </a:lvl1pPr>
          </a:lstStyle>
          <a:p>
            <a:r>
              <a:rPr lang="en-GB" dirty="0" smtClean="0">
                <a:solidFill>
                  <a:schemeClr val="accent3">
                    <a:lumMod val="75000"/>
                  </a:schemeClr>
                </a:solidFill>
              </a:rPr>
              <a:t>Reflexivity and the author’s habitus</a:t>
            </a:r>
            <a:endParaRPr lang="en-GB" dirty="0">
              <a:solidFill>
                <a:schemeClr val="accent3">
                  <a:lumMod val="75000"/>
                </a:schemeClr>
              </a:solidFill>
            </a:endParaRPr>
          </a:p>
        </p:txBody>
      </p:sp>
    </p:spTree>
    <p:extLst>
      <p:ext uri="{BB962C8B-B14F-4D97-AF65-F5344CB8AC3E}">
        <p14:creationId xmlns:p14="http://schemas.microsoft.com/office/powerpoint/2010/main" val="1898196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21397" y="945858"/>
            <a:ext cx="5137960" cy="4492949"/>
          </a:xfrm>
          <a:solidFill>
            <a:schemeClr val="accent5"/>
          </a:solidFill>
        </p:spPr>
        <p:txBody>
          <a:bodyPr lIns="144000" tIns="144000" rIns="144000" bIns="144000">
            <a:noAutofit/>
          </a:bodyPr>
          <a:lstStyle/>
          <a:p>
            <a:pPr marL="0" indent="0">
              <a:spcBef>
                <a:spcPts val="1200"/>
              </a:spcBef>
              <a:spcAft>
                <a:spcPts val="1200"/>
              </a:spcAft>
              <a:buNone/>
            </a:pPr>
            <a:r>
              <a:rPr lang="en-GB" b="1" dirty="0" smtClean="0">
                <a:solidFill>
                  <a:schemeClr val="bg1"/>
                </a:solidFill>
              </a:rPr>
              <a:t>Capabilities</a:t>
            </a:r>
          </a:p>
          <a:p>
            <a:pPr marL="0" indent="0">
              <a:spcBef>
                <a:spcPts val="1200"/>
              </a:spcBef>
              <a:spcAft>
                <a:spcPts val="1200"/>
              </a:spcAft>
              <a:buNone/>
            </a:pPr>
            <a:r>
              <a:rPr lang="en-GB" sz="2000" b="1" dirty="0" smtClean="0">
                <a:solidFill>
                  <a:schemeClr val="bg1"/>
                </a:solidFill>
              </a:rPr>
              <a:t>Encourages continuous attention to the construction of the sociological object</a:t>
            </a:r>
          </a:p>
          <a:p>
            <a:pPr marL="0" indent="0">
              <a:spcBef>
                <a:spcPts val="1200"/>
              </a:spcBef>
              <a:spcAft>
                <a:spcPts val="1200"/>
              </a:spcAft>
              <a:buNone/>
            </a:pPr>
            <a:r>
              <a:rPr lang="en-GB" sz="2000" b="1" dirty="0" smtClean="0">
                <a:solidFill>
                  <a:schemeClr val="bg1"/>
                </a:solidFill>
              </a:rPr>
              <a:t>Suggests new dimensions of phenomena to be explored empirically</a:t>
            </a:r>
          </a:p>
          <a:p>
            <a:pPr marL="0" indent="0">
              <a:spcBef>
                <a:spcPts val="1200"/>
              </a:spcBef>
              <a:spcAft>
                <a:spcPts val="1200"/>
              </a:spcAft>
              <a:buNone/>
            </a:pPr>
            <a:r>
              <a:rPr lang="en-GB" sz="2000" b="1" dirty="0" smtClean="0">
                <a:solidFill>
                  <a:schemeClr val="bg1"/>
                </a:solidFill>
              </a:rPr>
              <a:t>Revealing of how habitus limits the scope of what is ‘thinkable’ and knowable’ and predisposes the researcher towards certain kinds of findings</a:t>
            </a:r>
          </a:p>
          <a:p>
            <a:pPr marL="0" indent="0">
              <a:spcBef>
                <a:spcPts val="1200"/>
              </a:spcBef>
              <a:spcAft>
                <a:spcPts val="1200"/>
              </a:spcAft>
              <a:buNone/>
            </a:pPr>
            <a:endParaRPr lang="en-GB" sz="2000" b="1" dirty="0" smtClean="0">
              <a:solidFill>
                <a:schemeClr val="bg1"/>
              </a:solidFill>
            </a:endParaRPr>
          </a:p>
          <a:p>
            <a:pPr marL="0" indent="0">
              <a:spcBef>
                <a:spcPts val="1200"/>
              </a:spcBef>
              <a:spcAft>
                <a:spcPts val="1200"/>
              </a:spcAft>
              <a:buNone/>
            </a:pPr>
            <a:endParaRPr lang="en-GB" sz="1400" dirty="0">
              <a:solidFill>
                <a:schemeClr val="accent1">
                  <a:lumMod val="50000"/>
                </a:schemeClr>
              </a:solidFill>
            </a:endParaRPr>
          </a:p>
        </p:txBody>
      </p:sp>
      <p:sp>
        <p:nvSpPr>
          <p:cNvPr id="7" name="Title 1"/>
          <p:cNvSpPr txBox="1">
            <a:spLocks/>
          </p:cNvSpPr>
          <p:nvPr/>
        </p:nvSpPr>
        <p:spPr>
          <a:xfrm>
            <a:off x="1151906" y="153770"/>
            <a:ext cx="9518151" cy="792088"/>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kern="1200" baseline="0">
                <a:solidFill>
                  <a:srgbClr val="003D6E"/>
                </a:solidFill>
                <a:latin typeface="Gill Sans MT" panose="020B0502020104020203" pitchFamily="34" charset="0"/>
                <a:ea typeface="+mj-ea"/>
                <a:cs typeface="+mj-cs"/>
              </a:defRPr>
            </a:lvl1pPr>
          </a:lstStyle>
          <a:p>
            <a:r>
              <a:rPr lang="en-GB" dirty="0" smtClean="0">
                <a:solidFill>
                  <a:schemeClr val="accent3">
                    <a:lumMod val="75000"/>
                  </a:schemeClr>
                </a:solidFill>
              </a:rPr>
              <a:t>Visual/multimodal methods: capabilities and mechanisms</a:t>
            </a:r>
            <a:endParaRPr lang="en-GB" dirty="0">
              <a:solidFill>
                <a:schemeClr val="accent3">
                  <a:lumMod val="75000"/>
                </a:schemeClr>
              </a:solidFill>
            </a:endParaRPr>
          </a:p>
        </p:txBody>
      </p:sp>
      <p:sp>
        <p:nvSpPr>
          <p:cNvPr id="4" name="Content Placeholder 2"/>
          <p:cNvSpPr txBox="1">
            <a:spLocks/>
          </p:cNvSpPr>
          <p:nvPr/>
        </p:nvSpPr>
        <p:spPr>
          <a:xfrm>
            <a:off x="6546800" y="945858"/>
            <a:ext cx="5137960" cy="4492949"/>
          </a:xfrm>
          <a:prstGeom prst="rect">
            <a:avLst/>
          </a:prstGeom>
          <a:solidFill>
            <a:schemeClr val="accent4"/>
          </a:solidFill>
        </p:spPr>
        <p:txBody>
          <a:bodyPr vert="horz" lIns="144000" tIns="144000" rIns="144000" bIns="144000" rtlCol="0">
            <a:noAutofit/>
          </a:bodyPr>
          <a:lstStyle>
            <a:lvl1pPr marL="342900" indent="-342900" algn="l" defTabSz="914400" rtl="0" eaLnBrk="1" latinLnBrk="0" hangingPunct="1">
              <a:spcBef>
                <a:spcPct val="20000"/>
              </a:spcBef>
              <a:buClr>
                <a:schemeClr val="bg1">
                  <a:lumMod val="75000"/>
                </a:schemeClr>
              </a:buClr>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bg1">
                  <a:lumMod val="7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bg1">
                  <a:lumMod val="75000"/>
                </a:schemeClr>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bg1">
                  <a:lumMod val="75000"/>
                </a:schemeClr>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bg1">
                  <a:lumMod val="75000"/>
                </a:schemeClr>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200"/>
              </a:spcBef>
              <a:spcAft>
                <a:spcPts val="1200"/>
              </a:spcAft>
              <a:buFont typeface="Arial" panose="020B0604020202020204" pitchFamily="34" charset="0"/>
              <a:buNone/>
            </a:pPr>
            <a:r>
              <a:rPr lang="en-GB" b="1" dirty="0" smtClean="0">
                <a:solidFill>
                  <a:schemeClr val="bg1"/>
                </a:solidFill>
              </a:rPr>
              <a:t>Mechanisms</a:t>
            </a:r>
          </a:p>
          <a:p>
            <a:pPr marL="0" indent="0">
              <a:spcBef>
                <a:spcPts val="1200"/>
              </a:spcBef>
              <a:spcAft>
                <a:spcPts val="1200"/>
              </a:spcAft>
              <a:buFont typeface="Arial" panose="020B0604020202020204" pitchFamily="34" charset="0"/>
              <a:buNone/>
            </a:pPr>
            <a:r>
              <a:rPr lang="en-GB" sz="2000" b="1" dirty="0" smtClean="0">
                <a:solidFill>
                  <a:schemeClr val="bg1"/>
                </a:solidFill>
              </a:rPr>
              <a:t>The </a:t>
            </a:r>
            <a:r>
              <a:rPr lang="en-GB" sz="2000" b="1" dirty="0" smtClean="0">
                <a:solidFill>
                  <a:srgbClr val="FFC000"/>
                </a:solidFill>
              </a:rPr>
              <a:t>creative process</a:t>
            </a:r>
            <a:r>
              <a:rPr lang="en-GB" sz="2000" b="1" dirty="0" smtClean="0">
                <a:solidFill>
                  <a:schemeClr val="bg1"/>
                </a:solidFill>
              </a:rPr>
              <a:t>: opening up and narrowing possibilities</a:t>
            </a:r>
          </a:p>
          <a:p>
            <a:pPr marL="0" indent="0">
              <a:spcBef>
                <a:spcPts val="1200"/>
              </a:spcBef>
              <a:spcAft>
                <a:spcPts val="1200"/>
              </a:spcAft>
              <a:buFont typeface="Arial" panose="020B0604020202020204" pitchFamily="34" charset="0"/>
              <a:buNone/>
            </a:pPr>
            <a:r>
              <a:rPr lang="en-GB" sz="2000" b="1" dirty="0" smtClean="0">
                <a:solidFill>
                  <a:schemeClr val="bg1"/>
                </a:solidFill>
              </a:rPr>
              <a:t>Particular </a:t>
            </a:r>
            <a:r>
              <a:rPr lang="en-GB" sz="2000" b="1" dirty="0" smtClean="0">
                <a:solidFill>
                  <a:srgbClr val="FFC000"/>
                </a:solidFill>
              </a:rPr>
              <a:t>qualities of the visual</a:t>
            </a:r>
            <a:r>
              <a:rPr lang="en-GB" sz="2000" b="1" dirty="0" smtClean="0">
                <a:solidFill>
                  <a:schemeClr val="bg1"/>
                </a:solidFill>
              </a:rPr>
              <a:t>: setting, point of view, what is included/excluded from the frame, perspective, style, use/significance of colour</a:t>
            </a:r>
          </a:p>
          <a:p>
            <a:pPr marL="0" indent="0">
              <a:spcBef>
                <a:spcPts val="1200"/>
              </a:spcBef>
              <a:spcAft>
                <a:spcPts val="1200"/>
              </a:spcAft>
              <a:buFont typeface="Arial" panose="020B0604020202020204" pitchFamily="34" charset="0"/>
              <a:buNone/>
            </a:pPr>
            <a:r>
              <a:rPr lang="en-GB" sz="2000" b="1" dirty="0" smtClean="0">
                <a:solidFill>
                  <a:srgbClr val="FFC000"/>
                </a:solidFill>
              </a:rPr>
              <a:t>Deliberative time </a:t>
            </a:r>
            <a:r>
              <a:rPr lang="en-GB" sz="2000" b="1" dirty="0" smtClean="0">
                <a:solidFill>
                  <a:schemeClr val="bg1"/>
                </a:solidFill>
              </a:rPr>
              <a:t>to enter a reflective mode of thinking</a:t>
            </a:r>
          </a:p>
          <a:p>
            <a:pPr marL="0" indent="0">
              <a:spcBef>
                <a:spcPts val="1200"/>
              </a:spcBef>
              <a:spcAft>
                <a:spcPts val="1200"/>
              </a:spcAft>
              <a:buFont typeface="Arial" panose="020B0604020202020204" pitchFamily="34" charset="0"/>
              <a:buNone/>
            </a:pPr>
            <a:endParaRPr lang="en-GB" sz="2000" b="1" dirty="0" smtClean="0">
              <a:solidFill>
                <a:schemeClr val="bg1"/>
              </a:solidFill>
            </a:endParaRPr>
          </a:p>
          <a:p>
            <a:pPr marL="0" indent="0">
              <a:spcBef>
                <a:spcPts val="1200"/>
              </a:spcBef>
              <a:spcAft>
                <a:spcPts val="1200"/>
              </a:spcAft>
              <a:buFont typeface="Arial" panose="020B0604020202020204" pitchFamily="34" charset="0"/>
              <a:buNone/>
            </a:pPr>
            <a:endParaRPr lang="en-GB" sz="1400" dirty="0">
              <a:solidFill>
                <a:schemeClr val="accent1">
                  <a:lumMod val="50000"/>
                </a:schemeClr>
              </a:solidFill>
            </a:endParaRPr>
          </a:p>
        </p:txBody>
      </p:sp>
      <p:sp>
        <p:nvSpPr>
          <p:cNvPr id="3" name="TextBox 2"/>
          <p:cNvSpPr txBox="1"/>
          <p:nvPr/>
        </p:nvSpPr>
        <p:spPr>
          <a:xfrm>
            <a:off x="621397" y="5777712"/>
            <a:ext cx="11063363" cy="906366"/>
          </a:xfrm>
          <a:prstGeom prst="rect">
            <a:avLst/>
          </a:prstGeom>
          <a:solidFill>
            <a:srgbClr val="FFC000"/>
          </a:solidFill>
        </p:spPr>
        <p:txBody>
          <a:bodyPr wrap="square" lIns="144000" tIns="144000" rIns="144000" bIns="144000" rtlCol="0">
            <a:spAutoFit/>
          </a:bodyPr>
          <a:lstStyle/>
          <a:p>
            <a:r>
              <a:rPr lang="en-GB" sz="2000" b="1" dirty="0" smtClean="0">
                <a:solidFill>
                  <a:schemeClr val="bg1"/>
                </a:solidFill>
              </a:rPr>
              <a:t>Disrupts power relations between researchers and participants/audiences implicit in the dividing line between methods that are appropriate to each</a:t>
            </a:r>
            <a:endParaRPr lang="en-GB" sz="2000" b="1" dirty="0">
              <a:solidFill>
                <a:schemeClr val="bg1"/>
              </a:solidFill>
            </a:endParaRPr>
          </a:p>
        </p:txBody>
      </p:sp>
    </p:spTree>
    <p:extLst>
      <p:ext uri="{BB962C8B-B14F-4D97-AF65-F5344CB8AC3E}">
        <p14:creationId xmlns:p14="http://schemas.microsoft.com/office/powerpoint/2010/main" val="675994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484" r="22499"/>
          <a:stretch/>
        </p:blipFill>
        <p:spPr>
          <a:xfrm rot="5400000">
            <a:off x="2646282" y="-2732470"/>
            <a:ext cx="6858000" cy="12322940"/>
          </a:xfrm>
          <a:prstGeom prst="rect">
            <a:avLst/>
          </a:prstGeom>
        </p:spPr>
      </p:pic>
      <p:sp>
        <p:nvSpPr>
          <p:cNvPr id="2" name="Title 1"/>
          <p:cNvSpPr>
            <a:spLocks noGrp="1"/>
          </p:cNvSpPr>
          <p:nvPr>
            <p:ph type="title"/>
          </p:nvPr>
        </p:nvSpPr>
        <p:spPr>
          <a:xfrm>
            <a:off x="9279496" y="294228"/>
            <a:ext cx="2536453" cy="792088"/>
          </a:xfrm>
          <a:solidFill>
            <a:schemeClr val="accent5">
              <a:lumMod val="40000"/>
              <a:lumOff val="60000"/>
              <a:alpha val="50000"/>
            </a:schemeClr>
          </a:solidFill>
        </p:spPr>
        <p:txBody>
          <a:bodyPr/>
          <a:lstStyle/>
          <a:p>
            <a:r>
              <a:rPr lang="en-GB" sz="4000" dirty="0" smtClean="0"/>
              <a:t>Thank you</a:t>
            </a:r>
            <a:endParaRPr lang="en-GB" sz="4000" dirty="0"/>
          </a:p>
        </p:txBody>
      </p:sp>
      <p:sp>
        <p:nvSpPr>
          <p:cNvPr id="3" name="Content Placeholder 2"/>
          <p:cNvSpPr>
            <a:spLocks noGrp="1"/>
          </p:cNvSpPr>
          <p:nvPr>
            <p:ph idx="1"/>
          </p:nvPr>
        </p:nvSpPr>
        <p:spPr>
          <a:xfrm>
            <a:off x="1282535" y="5581403"/>
            <a:ext cx="4647210" cy="1131678"/>
          </a:xfrm>
          <a:solidFill>
            <a:schemeClr val="accent5">
              <a:lumMod val="40000"/>
              <a:lumOff val="60000"/>
              <a:alpha val="50000"/>
            </a:schemeClr>
          </a:solidFill>
        </p:spPr>
        <p:txBody>
          <a:bodyPr/>
          <a:lstStyle/>
          <a:p>
            <a:pPr marL="0" indent="0">
              <a:buNone/>
            </a:pPr>
            <a:r>
              <a:rPr lang="en-GB" dirty="0" smtClean="0">
                <a:solidFill>
                  <a:schemeClr val="accent3">
                    <a:lumMod val="75000"/>
                  </a:schemeClr>
                </a:solidFill>
              </a:rPr>
              <a:t>@Rachel Ayrton</a:t>
            </a:r>
          </a:p>
          <a:p>
            <a:pPr marL="0" indent="0">
              <a:buNone/>
            </a:pPr>
            <a:r>
              <a:rPr lang="en-GB" dirty="0" smtClean="0">
                <a:solidFill>
                  <a:schemeClr val="accent3">
                    <a:lumMod val="75000"/>
                  </a:schemeClr>
                </a:solidFill>
              </a:rPr>
              <a:t>Rachel.Ayrton@soton.ac.uk</a:t>
            </a:r>
          </a:p>
        </p:txBody>
      </p:sp>
    </p:spTree>
    <p:extLst>
      <p:ext uri="{BB962C8B-B14F-4D97-AF65-F5344CB8AC3E}">
        <p14:creationId xmlns:p14="http://schemas.microsoft.com/office/powerpoint/2010/main" val="3428393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198522" y="163125"/>
            <a:ext cx="11778915" cy="792088"/>
          </a:xfrm>
        </p:spPr>
        <p:txBody>
          <a:bodyPr/>
          <a:lstStyle/>
          <a:p>
            <a:r>
              <a:rPr lang="en-GB" dirty="0" smtClean="0">
                <a:solidFill>
                  <a:schemeClr val="accent3">
                    <a:lumMod val="75000"/>
                  </a:schemeClr>
                </a:solidFill>
              </a:rPr>
              <a:t>Visual and multimodal methods in the social science research process</a:t>
            </a:r>
            <a:endParaRPr lang="en-GB" dirty="0">
              <a:solidFill>
                <a:schemeClr val="accent3">
                  <a:lumMod val="75000"/>
                </a:schemeClr>
              </a:solidFill>
            </a:endParaRPr>
          </a:p>
        </p:txBody>
      </p:sp>
      <p:grpSp>
        <p:nvGrpSpPr>
          <p:cNvPr id="51" name="Group 50"/>
          <p:cNvGrpSpPr/>
          <p:nvPr/>
        </p:nvGrpSpPr>
        <p:grpSpPr>
          <a:xfrm>
            <a:off x="198522" y="955213"/>
            <a:ext cx="12023823" cy="5182240"/>
            <a:chOff x="300525" y="803912"/>
            <a:chExt cx="12023823" cy="5182240"/>
          </a:xfrm>
        </p:grpSpPr>
        <p:grpSp>
          <p:nvGrpSpPr>
            <p:cNvPr id="45" name="Group 44"/>
            <p:cNvGrpSpPr/>
            <p:nvPr/>
          </p:nvGrpSpPr>
          <p:grpSpPr>
            <a:xfrm>
              <a:off x="364837" y="1185552"/>
              <a:ext cx="11959511" cy="4800600"/>
              <a:chOff x="232489" y="1017110"/>
              <a:chExt cx="11959511" cy="4800600"/>
            </a:xfrm>
          </p:grpSpPr>
          <p:cxnSp>
            <p:nvCxnSpPr>
              <p:cNvPr id="42" name="Straight Connector 41"/>
              <p:cNvCxnSpPr/>
              <p:nvPr/>
            </p:nvCxnSpPr>
            <p:spPr>
              <a:xfrm>
                <a:off x="3979333" y="1017110"/>
                <a:ext cx="0" cy="4800600"/>
              </a:xfrm>
              <a:prstGeom prst="line">
                <a:avLst/>
              </a:prstGeom>
              <a:ln w="25400">
                <a:solidFill>
                  <a:schemeClr val="accent5">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232489" y="3510347"/>
                <a:ext cx="11959511" cy="2101221"/>
                <a:chOff x="232489" y="3510347"/>
                <a:chExt cx="11959511" cy="2101221"/>
              </a:xfrm>
            </p:grpSpPr>
            <p:grpSp>
              <p:nvGrpSpPr>
                <p:cNvPr id="25" name="Group 24"/>
                <p:cNvGrpSpPr/>
                <p:nvPr/>
              </p:nvGrpSpPr>
              <p:grpSpPr>
                <a:xfrm>
                  <a:off x="232489" y="3510347"/>
                  <a:ext cx="11959511" cy="1157894"/>
                  <a:chOff x="341358" y="2054526"/>
                  <a:chExt cx="11959511" cy="1157894"/>
                </a:xfrm>
              </p:grpSpPr>
              <p:grpSp>
                <p:nvGrpSpPr>
                  <p:cNvPr id="24" name="Group 23"/>
                  <p:cNvGrpSpPr/>
                  <p:nvPr/>
                </p:nvGrpSpPr>
                <p:grpSpPr>
                  <a:xfrm>
                    <a:off x="487279" y="2959753"/>
                    <a:ext cx="10488982" cy="252667"/>
                    <a:chOff x="487279" y="2959753"/>
                    <a:chExt cx="10488982" cy="252667"/>
                  </a:xfrm>
                </p:grpSpPr>
                <p:cxnSp>
                  <p:nvCxnSpPr>
                    <p:cNvPr id="9" name="Straight Connector 8"/>
                    <p:cNvCxnSpPr/>
                    <p:nvPr/>
                  </p:nvCxnSpPr>
                  <p:spPr>
                    <a:xfrm>
                      <a:off x="601579" y="3080083"/>
                      <a:ext cx="10184030"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87279" y="2959767"/>
                      <a:ext cx="228600" cy="24063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10747661" y="2959764"/>
                      <a:ext cx="228600" cy="24063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5030602" y="2965845"/>
                      <a:ext cx="228600" cy="24063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3113316" y="2959753"/>
                      <a:ext cx="228600" cy="24063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6947888" y="2971789"/>
                      <a:ext cx="228600" cy="24063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8848137" y="2971788"/>
                      <a:ext cx="228600" cy="24063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p:cNvSpPr txBox="1"/>
                  <p:nvPr/>
                </p:nvSpPr>
                <p:spPr>
                  <a:xfrm>
                    <a:off x="819994" y="2753551"/>
                    <a:ext cx="2356190" cy="338554"/>
                  </a:xfrm>
                  <a:prstGeom prst="rect">
                    <a:avLst/>
                  </a:prstGeom>
                  <a:noFill/>
                </p:spPr>
                <p:txBody>
                  <a:bodyPr wrap="square" rtlCol="0">
                    <a:spAutoFit/>
                  </a:bodyPr>
                  <a:lstStyle/>
                  <a:p>
                    <a:r>
                      <a:rPr lang="en-GB" sz="1600" i="1" dirty="0" smtClean="0">
                        <a:solidFill>
                          <a:srgbClr val="0070C0"/>
                        </a:solidFill>
                      </a:rPr>
                      <a:t>&lt;  Operationalisation  &gt;</a:t>
                    </a:r>
                    <a:endParaRPr lang="en-GB" sz="1600" i="1" dirty="0">
                      <a:solidFill>
                        <a:srgbClr val="0070C0"/>
                      </a:solidFill>
                    </a:endParaRPr>
                  </a:p>
                </p:txBody>
              </p:sp>
              <p:sp>
                <p:nvSpPr>
                  <p:cNvPr id="17" name="TextBox 16"/>
                  <p:cNvSpPr txBox="1"/>
                  <p:nvPr/>
                </p:nvSpPr>
                <p:spPr>
                  <a:xfrm rot="19092701">
                    <a:off x="341358" y="2080237"/>
                    <a:ext cx="2033336" cy="369332"/>
                  </a:xfrm>
                  <a:prstGeom prst="rect">
                    <a:avLst/>
                  </a:prstGeom>
                  <a:noFill/>
                </p:spPr>
                <p:txBody>
                  <a:bodyPr wrap="square" rtlCol="0">
                    <a:spAutoFit/>
                  </a:bodyPr>
                  <a:lstStyle/>
                  <a:p>
                    <a:r>
                      <a:rPr lang="en-GB" dirty="0" smtClean="0">
                        <a:solidFill>
                          <a:schemeClr val="tx2"/>
                        </a:solidFill>
                      </a:rPr>
                      <a:t>Conceptualisation</a:t>
                    </a:r>
                    <a:endParaRPr lang="en-GB" dirty="0">
                      <a:solidFill>
                        <a:schemeClr val="tx2"/>
                      </a:solidFill>
                    </a:endParaRPr>
                  </a:p>
                </p:txBody>
              </p:sp>
              <p:sp>
                <p:nvSpPr>
                  <p:cNvPr id="18" name="TextBox 17"/>
                  <p:cNvSpPr txBox="1"/>
                  <p:nvPr/>
                </p:nvSpPr>
                <p:spPr>
                  <a:xfrm rot="19092701">
                    <a:off x="2936472" y="2092262"/>
                    <a:ext cx="2033336" cy="369332"/>
                  </a:xfrm>
                  <a:prstGeom prst="rect">
                    <a:avLst/>
                  </a:prstGeom>
                  <a:noFill/>
                </p:spPr>
                <p:txBody>
                  <a:bodyPr wrap="square" rtlCol="0">
                    <a:spAutoFit/>
                  </a:bodyPr>
                  <a:lstStyle/>
                  <a:p>
                    <a:r>
                      <a:rPr lang="en-GB" dirty="0" smtClean="0">
                        <a:solidFill>
                          <a:schemeClr val="tx2"/>
                        </a:solidFill>
                      </a:rPr>
                      <a:t>Research design</a:t>
                    </a:r>
                    <a:endParaRPr lang="en-GB" dirty="0">
                      <a:solidFill>
                        <a:schemeClr val="tx2"/>
                      </a:solidFill>
                    </a:endParaRPr>
                  </a:p>
                </p:txBody>
              </p:sp>
              <p:sp>
                <p:nvSpPr>
                  <p:cNvPr id="19" name="TextBox 18"/>
                  <p:cNvSpPr txBox="1"/>
                  <p:nvPr/>
                </p:nvSpPr>
                <p:spPr>
                  <a:xfrm rot="19092701">
                    <a:off x="4836775" y="2054526"/>
                    <a:ext cx="2033336" cy="369332"/>
                  </a:xfrm>
                  <a:prstGeom prst="rect">
                    <a:avLst/>
                  </a:prstGeom>
                  <a:noFill/>
                </p:spPr>
                <p:txBody>
                  <a:bodyPr wrap="square" rtlCol="0">
                    <a:spAutoFit/>
                  </a:bodyPr>
                  <a:lstStyle/>
                  <a:p>
                    <a:r>
                      <a:rPr lang="en-GB" dirty="0" smtClean="0">
                        <a:solidFill>
                          <a:schemeClr val="tx2"/>
                        </a:solidFill>
                      </a:rPr>
                      <a:t>Data collection</a:t>
                    </a:r>
                    <a:endParaRPr lang="en-GB" dirty="0">
                      <a:solidFill>
                        <a:schemeClr val="tx2"/>
                      </a:solidFill>
                    </a:endParaRPr>
                  </a:p>
                </p:txBody>
              </p:sp>
              <p:sp>
                <p:nvSpPr>
                  <p:cNvPr id="20" name="TextBox 19"/>
                  <p:cNvSpPr txBox="1"/>
                  <p:nvPr/>
                </p:nvSpPr>
                <p:spPr>
                  <a:xfrm rot="19092701">
                    <a:off x="6798853" y="2080237"/>
                    <a:ext cx="2033336" cy="369332"/>
                  </a:xfrm>
                  <a:prstGeom prst="rect">
                    <a:avLst/>
                  </a:prstGeom>
                  <a:noFill/>
                </p:spPr>
                <p:txBody>
                  <a:bodyPr wrap="square" rtlCol="0">
                    <a:spAutoFit/>
                  </a:bodyPr>
                  <a:lstStyle/>
                  <a:p>
                    <a:r>
                      <a:rPr lang="en-GB" dirty="0" smtClean="0">
                        <a:solidFill>
                          <a:schemeClr val="tx2"/>
                        </a:solidFill>
                      </a:rPr>
                      <a:t>Analysis</a:t>
                    </a:r>
                    <a:endParaRPr lang="en-GB" dirty="0">
                      <a:solidFill>
                        <a:schemeClr val="tx2"/>
                      </a:solidFill>
                    </a:endParaRPr>
                  </a:p>
                </p:txBody>
              </p:sp>
              <p:sp>
                <p:nvSpPr>
                  <p:cNvPr id="21" name="TextBox 20"/>
                  <p:cNvSpPr txBox="1"/>
                  <p:nvPr/>
                </p:nvSpPr>
                <p:spPr>
                  <a:xfrm rot="19092701">
                    <a:off x="8722405" y="2092262"/>
                    <a:ext cx="2033336" cy="369332"/>
                  </a:xfrm>
                  <a:prstGeom prst="rect">
                    <a:avLst/>
                  </a:prstGeom>
                  <a:noFill/>
                </p:spPr>
                <p:txBody>
                  <a:bodyPr wrap="square" rtlCol="0">
                    <a:spAutoFit/>
                  </a:bodyPr>
                  <a:lstStyle/>
                  <a:p>
                    <a:r>
                      <a:rPr lang="en-GB" dirty="0" smtClean="0">
                        <a:solidFill>
                          <a:schemeClr val="tx2"/>
                        </a:solidFill>
                      </a:rPr>
                      <a:t>Presentation</a:t>
                    </a:r>
                    <a:endParaRPr lang="en-GB" dirty="0">
                      <a:solidFill>
                        <a:schemeClr val="tx2"/>
                      </a:solidFill>
                    </a:endParaRPr>
                  </a:p>
                </p:txBody>
              </p:sp>
              <p:sp>
                <p:nvSpPr>
                  <p:cNvPr id="22" name="TextBox 21"/>
                  <p:cNvSpPr txBox="1"/>
                  <p:nvPr/>
                </p:nvSpPr>
                <p:spPr>
                  <a:xfrm rot="19092701">
                    <a:off x="10580327" y="2184446"/>
                    <a:ext cx="1720542" cy="369332"/>
                  </a:xfrm>
                  <a:prstGeom prst="rect">
                    <a:avLst/>
                  </a:prstGeom>
                  <a:noFill/>
                </p:spPr>
                <p:txBody>
                  <a:bodyPr wrap="square" rtlCol="0">
                    <a:spAutoFit/>
                  </a:bodyPr>
                  <a:lstStyle/>
                  <a:p>
                    <a:r>
                      <a:rPr lang="en-GB" dirty="0" smtClean="0">
                        <a:solidFill>
                          <a:schemeClr val="tx2"/>
                        </a:solidFill>
                      </a:rPr>
                      <a:t>Dissemination</a:t>
                    </a:r>
                    <a:endParaRPr lang="en-GB" dirty="0">
                      <a:solidFill>
                        <a:schemeClr val="tx2"/>
                      </a:solidFill>
                    </a:endParaRPr>
                  </a:p>
                </p:txBody>
              </p:sp>
            </p:grpSp>
            <p:grpSp>
              <p:nvGrpSpPr>
                <p:cNvPr id="39" name="Group 38"/>
                <p:cNvGrpSpPr/>
                <p:nvPr/>
              </p:nvGrpSpPr>
              <p:grpSpPr>
                <a:xfrm>
                  <a:off x="378410" y="4862422"/>
                  <a:ext cx="10488982" cy="749146"/>
                  <a:chOff x="378410" y="4862422"/>
                  <a:chExt cx="10488982" cy="749146"/>
                </a:xfrm>
              </p:grpSpPr>
              <p:sp>
                <p:nvSpPr>
                  <p:cNvPr id="31" name="Left Bracket 30"/>
                  <p:cNvSpPr/>
                  <p:nvPr/>
                </p:nvSpPr>
                <p:spPr>
                  <a:xfrm rot="16200000">
                    <a:off x="1915404" y="3325439"/>
                    <a:ext cx="373644" cy="3447632"/>
                  </a:xfrm>
                  <a:prstGeom prst="leftBracket">
                    <a:avLst/>
                  </a:prstGeom>
                  <a:noFill/>
                  <a:ln w="317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Left Bracket 31"/>
                  <p:cNvSpPr/>
                  <p:nvPr/>
                </p:nvSpPr>
                <p:spPr>
                  <a:xfrm rot="16200000">
                    <a:off x="4839472" y="4119917"/>
                    <a:ext cx="373644" cy="1858676"/>
                  </a:xfrm>
                  <a:prstGeom prst="leftBracket">
                    <a:avLst/>
                  </a:prstGeom>
                  <a:noFill/>
                  <a:ln w="317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Left Bracket 32"/>
                  <p:cNvSpPr/>
                  <p:nvPr/>
                </p:nvSpPr>
                <p:spPr>
                  <a:xfrm rot="16200000">
                    <a:off x="6870435" y="4225824"/>
                    <a:ext cx="373644" cy="1646862"/>
                  </a:xfrm>
                  <a:prstGeom prst="leftBracket">
                    <a:avLst/>
                  </a:prstGeom>
                  <a:noFill/>
                  <a:ln w="317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Left Bracket 33"/>
                  <p:cNvSpPr/>
                  <p:nvPr/>
                </p:nvSpPr>
                <p:spPr>
                  <a:xfrm rot="16200000">
                    <a:off x="9307532" y="3676206"/>
                    <a:ext cx="373644" cy="2746076"/>
                  </a:xfrm>
                  <a:prstGeom prst="leftBracket">
                    <a:avLst/>
                  </a:prstGeom>
                  <a:noFill/>
                  <a:ln w="317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TextBox 34"/>
                  <p:cNvSpPr txBox="1"/>
                  <p:nvPr/>
                </p:nvSpPr>
                <p:spPr>
                  <a:xfrm>
                    <a:off x="1149538" y="5273014"/>
                    <a:ext cx="1905374" cy="338554"/>
                  </a:xfrm>
                  <a:prstGeom prst="rect">
                    <a:avLst/>
                  </a:prstGeom>
                  <a:noFill/>
                </p:spPr>
                <p:txBody>
                  <a:bodyPr wrap="square" rtlCol="0">
                    <a:spAutoFit/>
                  </a:bodyPr>
                  <a:lstStyle/>
                  <a:p>
                    <a:pPr algn="just"/>
                    <a:r>
                      <a:rPr lang="en-GB" sz="1600" b="1" dirty="0" smtClean="0">
                        <a:solidFill>
                          <a:schemeClr val="accent3"/>
                        </a:solidFill>
                      </a:rPr>
                      <a:t>INWARD-FACING</a:t>
                    </a:r>
                    <a:endParaRPr lang="en-GB" sz="1600" b="1" dirty="0">
                      <a:solidFill>
                        <a:schemeClr val="accent3"/>
                      </a:solidFill>
                    </a:endParaRPr>
                  </a:p>
                </p:txBody>
              </p:sp>
              <p:sp>
                <p:nvSpPr>
                  <p:cNvPr id="36" name="TextBox 35"/>
                  <p:cNvSpPr txBox="1"/>
                  <p:nvPr/>
                </p:nvSpPr>
                <p:spPr>
                  <a:xfrm>
                    <a:off x="6100075" y="5273014"/>
                    <a:ext cx="1914364" cy="338554"/>
                  </a:xfrm>
                  <a:prstGeom prst="rect">
                    <a:avLst/>
                  </a:prstGeom>
                  <a:noFill/>
                </p:spPr>
                <p:txBody>
                  <a:bodyPr wrap="square" rtlCol="0">
                    <a:spAutoFit/>
                  </a:bodyPr>
                  <a:lstStyle/>
                  <a:p>
                    <a:pPr algn="ctr"/>
                    <a:r>
                      <a:rPr lang="en-GB" sz="1600" b="1" dirty="0" smtClean="0">
                        <a:solidFill>
                          <a:schemeClr val="accent3"/>
                        </a:solidFill>
                      </a:rPr>
                      <a:t>INWARD-FACING</a:t>
                    </a:r>
                    <a:endParaRPr lang="en-GB" sz="1600" b="1" dirty="0">
                      <a:solidFill>
                        <a:schemeClr val="accent3"/>
                      </a:solidFill>
                    </a:endParaRPr>
                  </a:p>
                </p:txBody>
              </p:sp>
              <p:sp>
                <p:nvSpPr>
                  <p:cNvPr id="37" name="TextBox 36"/>
                  <p:cNvSpPr txBox="1"/>
                  <p:nvPr/>
                </p:nvSpPr>
                <p:spPr>
                  <a:xfrm>
                    <a:off x="3980893" y="5273014"/>
                    <a:ext cx="2084274" cy="338554"/>
                  </a:xfrm>
                  <a:prstGeom prst="rect">
                    <a:avLst/>
                  </a:prstGeom>
                  <a:noFill/>
                </p:spPr>
                <p:txBody>
                  <a:bodyPr wrap="square" rtlCol="0">
                    <a:spAutoFit/>
                  </a:bodyPr>
                  <a:lstStyle/>
                  <a:p>
                    <a:r>
                      <a:rPr lang="en-GB" sz="1600" b="1" dirty="0" smtClean="0">
                        <a:solidFill>
                          <a:schemeClr val="accent4"/>
                        </a:solidFill>
                      </a:rPr>
                      <a:t>OUTWARD-FACING</a:t>
                    </a:r>
                    <a:endParaRPr lang="en-GB" sz="1600" b="1" dirty="0">
                      <a:solidFill>
                        <a:schemeClr val="accent4"/>
                      </a:solidFill>
                    </a:endParaRPr>
                  </a:p>
                </p:txBody>
              </p:sp>
              <p:sp>
                <p:nvSpPr>
                  <p:cNvPr id="38" name="TextBox 37"/>
                  <p:cNvSpPr txBox="1"/>
                  <p:nvPr/>
                </p:nvSpPr>
                <p:spPr>
                  <a:xfrm>
                    <a:off x="8452217" y="5273014"/>
                    <a:ext cx="2084274" cy="338554"/>
                  </a:xfrm>
                  <a:prstGeom prst="rect">
                    <a:avLst/>
                  </a:prstGeom>
                  <a:noFill/>
                </p:spPr>
                <p:txBody>
                  <a:bodyPr wrap="square" rtlCol="0">
                    <a:spAutoFit/>
                  </a:bodyPr>
                  <a:lstStyle/>
                  <a:p>
                    <a:r>
                      <a:rPr lang="en-GB" sz="1600" b="1" dirty="0" smtClean="0">
                        <a:solidFill>
                          <a:schemeClr val="accent4"/>
                        </a:solidFill>
                      </a:rPr>
                      <a:t>OUTWARD-FACING</a:t>
                    </a:r>
                    <a:endParaRPr lang="en-GB" sz="1600" b="1" dirty="0">
                      <a:solidFill>
                        <a:schemeClr val="accent4"/>
                      </a:solidFill>
                    </a:endParaRPr>
                  </a:p>
                </p:txBody>
              </p:sp>
            </p:grpSp>
          </p:grpSp>
          <p:cxnSp>
            <p:nvCxnSpPr>
              <p:cNvPr id="43" name="Straight Connector 42"/>
              <p:cNvCxnSpPr/>
              <p:nvPr/>
            </p:nvCxnSpPr>
            <p:spPr>
              <a:xfrm>
                <a:off x="6117008" y="1017110"/>
                <a:ext cx="0" cy="4800600"/>
              </a:xfrm>
              <a:prstGeom prst="line">
                <a:avLst/>
              </a:prstGeom>
              <a:ln w="25400">
                <a:solidFill>
                  <a:schemeClr val="accent5">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14439" y="1017110"/>
                <a:ext cx="0" cy="4800600"/>
              </a:xfrm>
              <a:prstGeom prst="line">
                <a:avLst/>
              </a:prstGeom>
              <a:ln w="25400">
                <a:solidFill>
                  <a:schemeClr val="accent5">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rot="16200000">
              <a:off x="-754062" y="1858499"/>
              <a:ext cx="2478505" cy="369332"/>
            </a:xfrm>
            <a:prstGeom prst="rect">
              <a:avLst/>
            </a:prstGeom>
            <a:noFill/>
          </p:spPr>
          <p:txBody>
            <a:bodyPr wrap="square" rtlCol="0">
              <a:spAutoFit/>
            </a:bodyPr>
            <a:lstStyle/>
            <a:p>
              <a:r>
                <a:rPr lang="en-GB" b="1" dirty="0" smtClean="0">
                  <a:solidFill>
                    <a:schemeClr val="accent6"/>
                  </a:solidFill>
                </a:rPr>
                <a:t>VISUAL PRODUCTS</a:t>
              </a:r>
              <a:endParaRPr lang="en-GB" b="1" dirty="0">
                <a:solidFill>
                  <a:schemeClr val="accent6"/>
                </a:solidFill>
              </a:endParaRPr>
            </a:p>
          </p:txBody>
        </p:sp>
        <p:sp>
          <p:nvSpPr>
            <p:cNvPr id="47" name="TextBox 46"/>
            <p:cNvSpPr txBox="1"/>
            <p:nvPr/>
          </p:nvSpPr>
          <p:spPr>
            <a:xfrm>
              <a:off x="1381505" y="1682230"/>
              <a:ext cx="2444869" cy="369332"/>
            </a:xfrm>
            <a:prstGeom prst="rect">
              <a:avLst/>
            </a:prstGeom>
            <a:noFill/>
          </p:spPr>
          <p:txBody>
            <a:bodyPr wrap="square" rtlCol="0">
              <a:spAutoFit/>
            </a:bodyPr>
            <a:lstStyle/>
            <a:p>
              <a:r>
                <a:rPr lang="en-GB" dirty="0" smtClean="0">
                  <a:solidFill>
                    <a:schemeClr val="accent6"/>
                  </a:solidFill>
                </a:rPr>
                <a:t>Conceptual diagrams</a:t>
              </a:r>
              <a:endParaRPr lang="en-GB" dirty="0">
                <a:solidFill>
                  <a:schemeClr val="accent6"/>
                </a:solidFill>
              </a:endParaRPr>
            </a:p>
          </p:txBody>
        </p:sp>
        <p:sp>
          <p:nvSpPr>
            <p:cNvPr id="48" name="TextBox 47"/>
            <p:cNvSpPr txBox="1"/>
            <p:nvPr/>
          </p:nvSpPr>
          <p:spPr>
            <a:xfrm>
              <a:off x="4392193" y="1425575"/>
              <a:ext cx="1695787" cy="923330"/>
            </a:xfrm>
            <a:prstGeom prst="rect">
              <a:avLst/>
            </a:prstGeom>
            <a:noFill/>
          </p:spPr>
          <p:txBody>
            <a:bodyPr wrap="square" rtlCol="0">
              <a:spAutoFit/>
            </a:bodyPr>
            <a:lstStyle/>
            <a:p>
              <a:r>
                <a:rPr lang="en-GB" dirty="0" smtClean="0">
                  <a:solidFill>
                    <a:schemeClr val="accent6"/>
                  </a:solidFill>
                </a:rPr>
                <a:t>Vast array of visual/creative products</a:t>
              </a:r>
              <a:endParaRPr lang="en-GB" dirty="0">
                <a:solidFill>
                  <a:schemeClr val="accent6"/>
                </a:solidFill>
              </a:endParaRPr>
            </a:p>
          </p:txBody>
        </p:sp>
        <p:sp>
          <p:nvSpPr>
            <p:cNvPr id="49" name="TextBox 48"/>
            <p:cNvSpPr txBox="1"/>
            <p:nvPr/>
          </p:nvSpPr>
          <p:spPr>
            <a:xfrm>
              <a:off x="6366174" y="1677431"/>
              <a:ext cx="1673737" cy="646331"/>
            </a:xfrm>
            <a:prstGeom prst="rect">
              <a:avLst/>
            </a:prstGeom>
            <a:noFill/>
          </p:spPr>
          <p:txBody>
            <a:bodyPr wrap="square" rtlCol="0">
              <a:spAutoFit/>
            </a:bodyPr>
            <a:lstStyle/>
            <a:p>
              <a:r>
                <a:rPr lang="en-GB" dirty="0" smtClean="0">
                  <a:solidFill>
                    <a:schemeClr val="accent6"/>
                  </a:solidFill>
                </a:rPr>
                <a:t>Graphs, figures, maps</a:t>
              </a:r>
              <a:endParaRPr lang="en-GB" dirty="0">
                <a:solidFill>
                  <a:schemeClr val="accent6"/>
                </a:solidFill>
              </a:endParaRPr>
            </a:p>
          </p:txBody>
        </p:sp>
        <p:sp>
          <p:nvSpPr>
            <p:cNvPr id="50" name="TextBox 49"/>
            <p:cNvSpPr txBox="1"/>
            <p:nvPr/>
          </p:nvSpPr>
          <p:spPr>
            <a:xfrm>
              <a:off x="8345449" y="1422032"/>
              <a:ext cx="1678905" cy="923330"/>
            </a:xfrm>
            <a:prstGeom prst="rect">
              <a:avLst/>
            </a:prstGeom>
            <a:noFill/>
          </p:spPr>
          <p:txBody>
            <a:bodyPr wrap="square" rtlCol="0">
              <a:spAutoFit/>
            </a:bodyPr>
            <a:lstStyle/>
            <a:p>
              <a:r>
                <a:rPr lang="en-GB" dirty="0" smtClean="0">
                  <a:solidFill>
                    <a:schemeClr val="accent6"/>
                  </a:solidFill>
                </a:rPr>
                <a:t>Vast array of visual/creative products</a:t>
              </a:r>
              <a:endParaRPr lang="en-GB" dirty="0">
                <a:solidFill>
                  <a:schemeClr val="accent6"/>
                </a:solidFill>
              </a:endParaRPr>
            </a:p>
          </p:txBody>
        </p:sp>
      </p:grpSp>
    </p:spTree>
    <p:extLst>
      <p:ext uri="{BB962C8B-B14F-4D97-AF65-F5344CB8AC3E}">
        <p14:creationId xmlns:p14="http://schemas.microsoft.com/office/powerpoint/2010/main" val="2671786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1344726" y="225022"/>
            <a:ext cx="9440883" cy="792088"/>
          </a:xfrm>
        </p:spPr>
        <p:txBody>
          <a:bodyPr/>
          <a:lstStyle/>
          <a:p>
            <a:pPr algn="r"/>
            <a:r>
              <a:rPr lang="en-GB" dirty="0" smtClean="0">
                <a:solidFill>
                  <a:schemeClr val="accent3">
                    <a:lumMod val="75000"/>
                  </a:schemeClr>
                </a:solidFill>
              </a:rPr>
              <a:t>Visual and multimodal methods in the research process:</a:t>
            </a:r>
            <a:br>
              <a:rPr lang="en-GB" dirty="0" smtClean="0">
                <a:solidFill>
                  <a:schemeClr val="accent3">
                    <a:lumMod val="75000"/>
                  </a:schemeClr>
                </a:solidFill>
              </a:rPr>
            </a:br>
            <a:r>
              <a:rPr lang="en-GB" dirty="0" smtClean="0">
                <a:solidFill>
                  <a:schemeClr val="accent3">
                    <a:lumMod val="75000"/>
                  </a:schemeClr>
                </a:solidFill>
              </a:rPr>
              <a:t>	a closer look</a:t>
            </a:r>
            <a:endParaRPr lang="en-GB" dirty="0">
              <a:solidFill>
                <a:schemeClr val="accent3">
                  <a:lumMod val="75000"/>
                </a:schemeClr>
              </a:solidFill>
            </a:endParaRPr>
          </a:p>
        </p:txBody>
      </p:sp>
      <p:sp>
        <p:nvSpPr>
          <p:cNvPr id="6" name="Content Placeholder 2"/>
          <p:cNvSpPr>
            <a:spLocks noGrp="1"/>
          </p:cNvSpPr>
          <p:nvPr>
            <p:ph idx="1"/>
          </p:nvPr>
        </p:nvSpPr>
        <p:spPr>
          <a:xfrm>
            <a:off x="644941" y="1419726"/>
            <a:ext cx="10840451" cy="5185612"/>
          </a:xfrm>
          <a:solidFill>
            <a:schemeClr val="accent5">
              <a:lumMod val="20000"/>
              <a:lumOff val="80000"/>
            </a:schemeClr>
          </a:solidFill>
        </p:spPr>
        <p:txBody>
          <a:bodyPr lIns="216000" tIns="216000" rIns="216000" bIns="216000" anchor="ctr" anchorCtr="1">
            <a:noAutofit/>
          </a:bodyPr>
          <a:lstStyle/>
          <a:p>
            <a:pPr marL="0" indent="0">
              <a:spcBef>
                <a:spcPts val="1200"/>
              </a:spcBef>
              <a:spcAft>
                <a:spcPts val="1200"/>
              </a:spcAft>
              <a:buNone/>
            </a:pPr>
            <a:r>
              <a:rPr lang="en-GB" sz="2000" b="1" dirty="0" smtClean="0">
                <a:solidFill>
                  <a:schemeClr val="accent1">
                    <a:lumMod val="50000"/>
                  </a:schemeClr>
                </a:solidFill>
              </a:rPr>
              <a:t>Privilege of language in knowledge production </a:t>
            </a:r>
            <a:r>
              <a:rPr lang="en-GB" sz="1400" dirty="0" smtClean="0">
                <a:solidFill>
                  <a:schemeClr val="accent1">
                    <a:lumMod val="50000"/>
                  </a:schemeClr>
                </a:solidFill>
              </a:rPr>
              <a:t>(Richardson 1994; Grenfell and Hardy 2007; Eisner 2008)</a:t>
            </a:r>
            <a:endParaRPr lang="en-GB" sz="2000" b="1" dirty="0" smtClean="0">
              <a:solidFill>
                <a:schemeClr val="accent1">
                  <a:lumMod val="50000"/>
                </a:schemeClr>
              </a:solidFill>
            </a:endParaRPr>
          </a:p>
          <a:p>
            <a:pPr marL="0" indent="0">
              <a:spcBef>
                <a:spcPts val="1200"/>
              </a:spcBef>
              <a:spcAft>
                <a:spcPts val="1200"/>
              </a:spcAft>
              <a:buNone/>
            </a:pPr>
            <a:r>
              <a:rPr lang="en-GB" sz="2000" b="1" dirty="0" smtClean="0">
                <a:solidFill>
                  <a:schemeClr val="accent1">
                    <a:lumMod val="50000"/>
                  </a:schemeClr>
                </a:solidFill>
              </a:rPr>
              <a:t>Legitimate locations and forms for the visual:</a:t>
            </a:r>
          </a:p>
          <a:p>
            <a:pPr lvl="1">
              <a:spcBef>
                <a:spcPts val="600"/>
              </a:spcBef>
              <a:spcAft>
                <a:spcPts val="600"/>
              </a:spcAft>
            </a:pPr>
            <a:r>
              <a:rPr lang="en-GB" sz="1600" b="1" dirty="0" smtClean="0">
                <a:solidFill>
                  <a:schemeClr val="accent1">
                    <a:lumMod val="50000"/>
                  </a:schemeClr>
                </a:solidFill>
              </a:rPr>
              <a:t>Visualisations in social scientific theoretical frameworks </a:t>
            </a:r>
            <a:r>
              <a:rPr lang="en-GB" sz="1400" dirty="0" smtClean="0">
                <a:solidFill>
                  <a:schemeClr val="accent1">
                    <a:lumMod val="50000"/>
                  </a:schemeClr>
                </a:solidFill>
              </a:rPr>
              <a:t>(Grady 2006; Wagner 2006)</a:t>
            </a:r>
            <a:endParaRPr lang="en-GB" sz="1600" b="1" dirty="0" smtClean="0">
              <a:solidFill>
                <a:schemeClr val="accent1">
                  <a:lumMod val="50000"/>
                </a:schemeClr>
              </a:solidFill>
            </a:endParaRPr>
          </a:p>
          <a:p>
            <a:pPr marL="806450" lvl="1" indent="0">
              <a:spcBef>
                <a:spcPts val="600"/>
              </a:spcBef>
              <a:spcAft>
                <a:spcPts val="600"/>
              </a:spcAft>
              <a:buNone/>
            </a:pPr>
            <a:r>
              <a:rPr lang="en-GB" sz="1600" b="1" dirty="0" smtClean="0">
                <a:solidFill>
                  <a:schemeClr val="accent3"/>
                </a:solidFill>
              </a:rPr>
              <a:t>“rhetorical mathematics … modes of representation that act as emblems of scientific authority” (Lynch 1991: 18)</a:t>
            </a:r>
          </a:p>
          <a:p>
            <a:pPr lvl="1">
              <a:spcBef>
                <a:spcPts val="600"/>
              </a:spcBef>
              <a:spcAft>
                <a:spcPts val="600"/>
              </a:spcAft>
            </a:pPr>
            <a:r>
              <a:rPr lang="en-GB" sz="1600" b="1" dirty="0" smtClean="0">
                <a:solidFill>
                  <a:schemeClr val="accent1">
                    <a:lumMod val="50000"/>
                  </a:schemeClr>
                </a:solidFill>
              </a:rPr>
              <a:t>Creative and participatory approaches to data collection</a:t>
            </a:r>
          </a:p>
          <a:p>
            <a:pPr marL="806450" lvl="1" indent="0" defTabSz="985838">
              <a:spcBef>
                <a:spcPts val="600"/>
              </a:spcBef>
              <a:spcAft>
                <a:spcPts val="600"/>
              </a:spcAft>
              <a:buNone/>
            </a:pPr>
            <a:r>
              <a:rPr lang="en-GB" sz="1600" b="1" dirty="0">
                <a:solidFill>
                  <a:schemeClr val="accent3"/>
                </a:solidFill>
              </a:rPr>
              <a:t>Mapping, sorting and ranking; </a:t>
            </a:r>
            <a:r>
              <a:rPr lang="en-GB" sz="1600" b="1" dirty="0" err="1">
                <a:solidFill>
                  <a:schemeClr val="accent3"/>
                </a:solidFill>
              </a:rPr>
              <a:t>photovoice</a:t>
            </a:r>
            <a:r>
              <a:rPr lang="en-GB" sz="1600" b="1" dirty="0">
                <a:solidFill>
                  <a:schemeClr val="accent3"/>
                </a:solidFill>
              </a:rPr>
              <a:t>; community-based participatory video; participatory theatre; drawing and other ‘handmade’ or folk art techniques</a:t>
            </a:r>
          </a:p>
          <a:p>
            <a:pPr marL="0" lvl="1" indent="0">
              <a:spcBef>
                <a:spcPts val="1200"/>
              </a:spcBef>
              <a:spcAft>
                <a:spcPts val="1200"/>
              </a:spcAft>
              <a:buNone/>
            </a:pPr>
            <a:r>
              <a:rPr lang="en-GB" sz="2000" b="1" dirty="0">
                <a:solidFill>
                  <a:schemeClr val="accent1">
                    <a:lumMod val="50000"/>
                  </a:schemeClr>
                </a:solidFill>
              </a:rPr>
              <a:t>Similar distinction between other inward-facing and outward-facing </a:t>
            </a:r>
            <a:r>
              <a:rPr lang="en-GB" sz="2000" b="1" dirty="0" smtClean="0">
                <a:solidFill>
                  <a:schemeClr val="accent1">
                    <a:lumMod val="50000"/>
                  </a:schemeClr>
                </a:solidFill>
              </a:rPr>
              <a:t>aspects of research</a:t>
            </a:r>
          </a:p>
          <a:p>
            <a:pPr marL="0" lvl="1" indent="0">
              <a:spcBef>
                <a:spcPts val="1200"/>
              </a:spcBef>
              <a:spcAft>
                <a:spcPts val="1200"/>
              </a:spcAft>
              <a:buNone/>
            </a:pPr>
            <a:r>
              <a:rPr lang="en-GB" sz="2000" b="1" dirty="0" smtClean="0">
                <a:solidFill>
                  <a:schemeClr val="accent1">
                    <a:lumMod val="50000"/>
                  </a:schemeClr>
                </a:solidFill>
              </a:rPr>
              <a:t>The cultural </a:t>
            </a:r>
            <a:r>
              <a:rPr lang="en-GB" sz="2000" b="1" dirty="0">
                <a:solidFill>
                  <a:schemeClr val="accent1">
                    <a:lumMod val="50000"/>
                  </a:schemeClr>
                </a:solidFill>
              </a:rPr>
              <a:t>goods </a:t>
            </a:r>
            <a:r>
              <a:rPr lang="en-GB" sz="2000" b="1" dirty="0" smtClean="0">
                <a:solidFill>
                  <a:schemeClr val="accent1">
                    <a:lumMod val="50000"/>
                  </a:schemeClr>
                </a:solidFill>
              </a:rPr>
              <a:t>that are </a:t>
            </a:r>
            <a:r>
              <a:rPr lang="en-GB" sz="2000" b="1" dirty="0">
                <a:solidFill>
                  <a:schemeClr val="accent1">
                    <a:lumMod val="50000"/>
                  </a:schemeClr>
                </a:solidFill>
              </a:rPr>
              <a:t>produced and consumed </a:t>
            </a:r>
            <a:r>
              <a:rPr lang="en-GB" sz="2000" b="1" dirty="0" smtClean="0">
                <a:solidFill>
                  <a:schemeClr val="accent1">
                    <a:lumMod val="50000"/>
                  </a:schemeClr>
                </a:solidFill>
              </a:rPr>
              <a:t>in the social scientific field </a:t>
            </a:r>
            <a:r>
              <a:rPr lang="en-GB" sz="2000" b="1" dirty="0">
                <a:solidFill>
                  <a:schemeClr val="accent1">
                    <a:lumMod val="50000"/>
                  </a:schemeClr>
                </a:solidFill>
              </a:rPr>
              <a:t>are valued differently as products of properly academic practice. </a:t>
            </a:r>
          </a:p>
        </p:txBody>
      </p:sp>
    </p:spTree>
    <p:extLst>
      <p:ext uri="{BB962C8B-B14F-4D97-AF65-F5344CB8AC3E}">
        <p14:creationId xmlns:p14="http://schemas.microsoft.com/office/powerpoint/2010/main" val="11331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147453" y="1564106"/>
            <a:ext cx="10005821" cy="4522814"/>
          </a:xfrm>
        </p:spPr>
        <p:txBody>
          <a:bodyPr>
            <a:noAutofit/>
          </a:bodyPr>
          <a:lstStyle/>
          <a:p>
            <a:pPr marL="0" indent="0">
              <a:spcBef>
                <a:spcPts val="1200"/>
              </a:spcBef>
              <a:spcAft>
                <a:spcPts val="1200"/>
              </a:spcAft>
              <a:buNone/>
            </a:pPr>
            <a:r>
              <a:rPr lang="en-GB" sz="2000" b="1" dirty="0" smtClean="0">
                <a:solidFill>
                  <a:schemeClr val="accent1">
                    <a:lumMod val="50000"/>
                  </a:schemeClr>
                </a:solidFill>
              </a:rPr>
              <a:t>Visualisations inform the thinking of the producer(s) </a:t>
            </a:r>
            <a:r>
              <a:rPr lang="en-GB" sz="1400" dirty="0" smtClean="0">
                <a:solidFill>
                  <a:schemeClr val="accent1">
                    <a:lumMod val="50000"/>
                  </a:schemeClr>
                </a:solidFill>
              </a:rPr>
              <a:t>(Grady 2006; </a:t>
            </a:r>
            <a:r>
              <a:rPr lang="en-GB" sz="1400" dirty="0" err="1" smtClean="0">
                <a:solidFill>
                  <a:schemeClr val="accent1">
                    <a:lumMod val="50000"/>
                  </a:schemeClr>
                </a:solidFill>
              </a:rPr>
              <a:t>Tufte</a:t>
            </a:r>
            <a:r>
              <a:rPr lang="en-GB" sz="1400" dirty="0" smtClean="0">
                <a:solidFill>
                  <a:schemeClr val="accent1">
                    <a:lumMod val="50000"/>
                  </a:schemeClr>
                </a:solidFill>
              </a:rPr>
              <a:t> 2006; </a:t>
            </a:r>
            <a:r>
              <a:rPr lang="en-GB" sz="1400" dirty="0" err="1" smtClean="0">
                <a:solidFill>
                  <a:schemeClr val="accent1">
                    <a:lumMod val="50000"/>
                  </a:schemeClr>
                </a:solidFill>
              </a:rPr>
              <a:t>McNiff</a:t>
            </a:r>
            <a:r>
              <a:rPr lang="en-GB" sz="1400" dirty="0" smtClean="0">
                <a:solidFill>
                  <a:schemeClr val="accent1">
                    <a:lumMod val="50000"/>
                  </a:schemeClr>
                </a:solidFill>
              </a:rPr>
              <a:t> 2008)</a:t>
            </a:r>
            <a:endParaRPr lang="en-GB" sz="1050" dirty="0" smtClean="0">
              <a:solidFill>
                <a:schemeClr val="accent1">
                  <a:lumMod val="50000"/>
                </a:schemeClr>
              </a:solidFill>
            </a:endParaRPr>
          </a:p>
          <a:p>
            <a:pPr lvl="1">
              <a:spcBef>
                <a:spcPts val="1200"/>
              </a:spcBef>
              <a:spcAft>
                <a:spcPts val="1200"/>
              </a:spcAft>
            </a:pPr>
            <a:r>
              <a:rPr lang="en-GB" sz="1600" b="1" dirty="0" smtClean="0">
                <a:solidFill>
                  <a:schemeClr val="accent1">
                    <a:lumMod val="50000"/>
                  </a:schemeClr>
                </a:solidFill>
              </a:rPr>
              <a:t>Unexpected results</a:t>
            </a:r>
          </a:p>
          <a:p>
            <a:pPr lvl="1">
              <a:spcBef>
                <a:spcPts val="1200"/>
              </a:spcBef>
              <a:spcAft>
                <a:spcPts val="1200"/>
              </a:spcAft>
            </a:pPr>
            <a:r>
              <a:rPr lang="en-GB" sz="1600" b="1" dirty="0" smtClean="0">
                <a:solidFill>
                  <a:schemeClr val="accent1">
                    <a:lumMod val="50000"/>
                  </a:schemeClr>
                </a:solidFill>
              </a:rPr>
              <a:t>Revealing associations</a:t>
            </a:r>
          </a:p>
          <a:p>
            <a:pPr lvl="1">
              <a:spcBef>
                <a:spcPts val="1200"/>
              </a:spcBef>
              <a:spcAft>
                <a:spcPts val="1200"/>
              </a:spcAft>
            </a:pPr>
            <a:r>
              <a:rPr lang="en-GB" sz="1600" b="1" dirty="0" smtClean="0">
                <a:solidFill>
                  <a:schemeClr val="accent1">
                    <a:lumMod val="50000"/>
                  </a:schemeClr>
                </a:solidFill>
              </a:rPr>
              <a:t>Portrayal of complexity</a:t>
            </a:r>
          </a:p>
          <a:p>
            <a:pPr marL="0" lvl="1" indent="0">
              <a:spcBef>
                <a:spcPts val="1200"/>
              </a:spcBef>
              <a:spcAft>
                <a:spcPts val="1200"/>
              </a:spcAft>
              <a:buNone/>
            </a:pPr>
            <a:r>
              <a:rPr lang="en-GB" sz="2000" b="1" dirty="0">
                <a:solidFill>
                  <a:schemeClr val="accent1">
                    <a:lumMod val="50000"/>
                  </a:schemeClr>
                </a:solidFill>
              </a:rPr>
              <a:t>Artistic products enable knowing in their own </a:t>
            </a:r>
            <a:r>
              <a:rPr lang="en-GB" sz="2000" b="1" dirty="0" smtClean="0">
                <a:solidFill>
                  <a:schemeClr val="accent1">
                    <a:lumMod val="50000"/>
                  </a:schemeClr>
                </a:solidFill>
              </a:rPr>
              <a:t>right </a:t>
            </a:r>
            <a:r>
              <a:rPr lang="en-GB" sz="1400" dirty="0" smtClean="0">
                <a:solidFill>
                  <a:schemeClr val="accent1">
                    <a:lumMod val="50000"/>
                  </a:schemeClr>
                </a:solidFill>
              </a:rPr>
              <a:t>(Graham 2005)</a:t>
            </a:r>
            <a:endParaRPr lang="en-GB" sz="1400" dirty="0">
              <a:solidFill>
                <a:schemeClr val="accent1">
                  <a:lumMod val="50000"/>
                </a:schemeClr>
              </a:solidFill>
            </a:endParaRPr>
          </a:p>
          <a:p>
            <a:pPr marL="0" lvl="1" indent="0">
              <a:spcBef>
                <a:spcPts val="1200"/>
              </a:spcBef>
              <a:spcAft>
                <a:spcPts val="1200"/>
              </a:spcAft>
              <a:buNone/>
            </a:pPr>
            <a:r>
              <a:rPr lang="en-GB" sz="2000" b="1" dirty="0">
                <a:solidFill>
                  <a:schemeClr val="accent1">
                    <a:lumMod val="50000"/>
                  </a:schemeClr>
                </a:solidFill>
              </a:rPr>
              <a:t>Process of production enables </a:t>
            </a:r>
            <a:r>
              <a:rPr lang="en-GB" sz="2000" b="1" dirty="0" smtClean="0">
                <a:solidFill>
                  <a:schemeClr val="accent1">
                    <a:lumMod val="50000"/>
                  </a:schemeClr>
                </a:solidFill>
              </a:rPr>
              <a:t>inspiration </a:t>
            </a:r>
            <a:r>
              <a:rPr lang="en-GB" sz="1400" dirty="0" smtClean="0">
                <a:solidFill>
                  <a:schemeClr val="accent1">
                    <a:lumMod val="50000"/>
                  </a:schemeClr>
                </a:solidFill>
              </a:rPr>
              <a:t>(Eisner 2008; Jacobsen </a:t>
            </a:r>
            <a:r>
              <a:rPr lang="en-GB" sz="1400" i="1" dirty="0" smtClean="0">
                <a:solidFill>
                  <a:schemeClr val="accent1">
                    <a:lumMod val="50000"/>
                  </a:schemeClr>
                </a:solidFill>
              </a:rPr>
              <a:t>et al. </a:t>
            </a:r>
            <a:r>
              <a:rPr lang="en-GB" sz="1400" dirty="0" smtClean="0">
                <a:solidFill>
                  <a:schemeClr val="accent1">
                    <a:lumMod val="50000"/>
                  </a:schemeClr>
                </a:solidFill>
              </a:rPr>
              <a:t>2014)</a:t>
            </a:r>
            <a:endParaRPr lang="en-GB" sz="1400" dirty="0">
              <a:solidFill>
                <a:schemeClr val="accent1">
                  <a:lumMod val="50000"/>
                </a:schemeClr>
              </a:solidFill>
            </a:endParaRPr>
          </a:p>
          <a:p>
            <a:pPr marL="0" lvl="1" indent="0">
              <a:spcBef>
                <a:spcPts val="1200"/>
              </a:spcBef>
              <a:spcAft>
                <a:spcPts val="1200"/>
              </a:spcAft>
              <a:buNone/>
            </a:pPr>
            <a:r>
              <a:rPr lang="en-GB" sz="2000" b="1" dirty="0" smtClean="0">
                <a:solidFill>
                  <a:schemeClr val="accent3"/>
                </a:solidFill>
              </a:rPr>
              <a:t>“A shift in methodology can bring tremendous insight and relief … the use of our hands, bodies, and other senses as well as the activation of dormant dimensions of the mind, may offer ways of solving and re-visioning problems that are simply not possible through descriptive and linear language.” </a:t>
            </a:r>
            <a:r>
              <a:rPr lang="en-GB" sz="1400" dirty="0" smtClean="0">
                <a:solidFill>
                  <a:schemeClr val="accent3"/>
                </a:solidFill>
              </a:rPr>
              <a:t>(</a:t>
            </a:r>
            <a:r>
              <a:rPr lang="en-GB" sz="1400" dirty="0" err="1" smtClean="0">
                <a:solidFill>
                  <a:schemeClr val="accent3"/>
                </a:solidFill>
              </a:rPr>
              <a:t>McNiff</a:t>
            </a:r>
            <a:r>
              <a:rPr lang="en-GB" sz="1400" dirty="0" smtClean="0">
                <a:solidFill>
                  <a:schemeClr val="accent3"/>
                </a:solidFill>
              </a:rPr>
              <a:t> 2008: 33)</a:t>
            </a:r>
          </a:p>
        </p:txBody>
      </p:sp>
      <p:sp>
        <p:nvSpPr>
          <p:cNvPr id="7" name="Title 1"/>
          <p:cNvSpPr txBox="1">
            <a:spLocks/>
          </p:cNvSpPr>
          <p:nvPr/>
        </p:nvSpPr>
        <p:spPr>
          <a:xfrm>
            <a:off x="855023" y="153770"/>
            <a:ext cx="10028789" cy="792088"/>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kern="1200" baseline="0">
                <a:solidFill>
                  <a:srgbClr val="003D6E"/>
                </a:solidFill>
                <a:latin typeface="Gill Sans MT" panose="020B0502020104020203" pitchFamily="34" charset="0"/>
                <a:ea typeface="+mj-ea"/>
                <a:cs typeface="+mj-cs"/>
              </a:defRPr>
            </a:lvl1pPr>
          </a:lstStyle>
          <a:p>
            <a:r>
              <a:rPr lang="en-GB" dirty="0" smtClean="0">
                <a:solidFill>
                  <a:schemeClr val="accent3">
                    <a:lumMod val="75000"/>
                  </a:schemeClr>
                </a:solidFill>
              </a:rPr>
              <a:t>Theoretical foundations for the use of visual/multimodal methods in conceptual work and research design</a:t>
            </a:r>
            <a:endParaRPr lang="en-GB" dirty="0">
              <a:solidFill>
                <a:schemeClr val="accent3">
                  <a:lumMod val="75000"/>
                </a:schemeClr>
              </a:solidFill>
            </a:endParaRPr>
          </a:p>
        </p:txBody>
      </p:sp>
    </p:spTree>
    <p:extLst>
      <p:ext uri="{BB962C8B-B14F-4D97-AF65-F5344CB8AC3E}">
        <p14:creationId xmlns:p14="http://schemas.microsoft.com/office/powerpoint/2010/main" val="2034657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 name="Group 13"/>
          <p:cNvGrpSpPr/>
          <p:nvPr/>
        </p:nvGrpSpPr>
        <p:grpSpPr>
          <a:xfrm>
            <a:off x="548439" y="240631"/>
            <a:ext cx="11055017" cy="3893185"/>
            <a:chOff x="507330" y="685800"/>
            <a:chExt cx="11055017" cy="3893185"/>
          </a:xfrm>
        </p:grpSpPr>
        <p:sp>
          <p:nvSpPr>
            <p:cNvPr id="3" name="Quad Arrow Callout 2"/>
            <p:cNvSpPr/>
            <p:nvPr/>
          </p:nvSpPr>
          <p:spPr>
            <a:xfrm>
              <a:off x="3212430" y="1198112"/>
              <a:ext cx="5522495" cy="2868561"/>
            </a:xfrm>
            <a:prstGeom prst="quadArrowCallou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accent3">
                      <a:lumMod val="75000"/>
                    </a:schemeClr>
                  </a:solidFill>
                </a:rPr>
                <a:t>An example: </a:t>
              </a:r>
              <a:r>
                <a:rPr lang="en-GB" sz="2800" b="1" dirty="0" smtClean="0">
                  <a:solidFill>
                    <a:schemeClr val="accent3">
                      <a:lumMod val="75000"/>
                    </a:schemeClr>
                  </a:solidFill>
                </a:rPr>
                <a:t>trust research</a:t>
              </a:r>
            </a:p>
          </p:txBody>
        </p:sp>
        <p:sp>
          <p:nvSpPr>
            <p:cNvPr id="8" name="TextBox 7"/>
            <p:cNvSpPr txBox="1"/>
            <p:nvPr/>
          </p:nvSpPr>
          <p:spPr>
            <a:xfrm>
              <a:off x="4253161" y="685800"/>
              <a:ext cx="3441032" cy="369332"/>
            </a:xfrm>
            <a:prstGeom prst="rect">
              <a:avLst/>
            </a:prstGeom>
            <a:noFill/>
          </p:spPr>
          <p:txBody>
            <a:bodyPr wrap="square" rtlCol="0">
              <a:spAutoFit/>
            </a:bodyPr>
            <a:lstStyle/>
            <a:p>
              <a:r>
                <a:rPr lang="en-GB" dirty="0" smtClean="0">
                  <a:solidFill>
                    <a:schemeClr val="accent6"/>
                  </a:solidFill>
                </a:rPr>
                <a:t>Lacks an agreed-upon definition</a:t>
              </a:r>
              <a:endParaRPr lang="en-GB" dirty="0">
                <a:solidFill>
                  <a:schemeClr val="accent6"/>
                </a:solidFill>
              </a:endParaRPr>
            </a:p>
          </p:txBody>
        </p:sp>
        <p:sp>
          <p:nvSpPr>
            <p:cNvPr id="10" name="TextBox 9"/>
            <p:cNvSpPr txBox="1"/>
            <p:nvPr/>
          </p:nvSpPr>
          <p:spPr>
            <a:xfrm>
              <a:off x="9061782" y="2309226"/>
              <a:ext cx="2500565" cy="646331"/>
            </a:xfrm>
            <a:prstGeom prst="rect">
              <a:avLst/>
            </a:prstGeom>
            <a:noFill/>
          </p:spPr>
          <p:txBody>
            <a:bodyPr wrap="square" rtlCol="0">
              <a:spAutoFit/>
            </a:bodyPr>
            <a:lstStyle/>
            <a:p>
              <a:r>
                <a:rPr lang="en-GB" dirty="0" smtClean="0">
                  <a:solidFill>
                    <a:schemeClr val="accent6"/>
                  </a:solidFill>
                </a:rPr>
                <a:t>Not yet mature as an academic field</a:t>
              </a:r>
              <a:endParaRPr lang="en-GB" dirty="0">
                <a:solidFill>
                  <a:schemeClr val="accent6"/>
                </a:solidFill>
              </a:endParaRPr>
            </a:p>
          </p:txBody>
        </p:sp>
        <p:sp>
          <p:nvSpPr>
            <p:cNvPr id="11" name="TextBox 10"/>
            <p:cNvSpPr txBox="1"/>
            <p:nvPr/>
          </p:nvSpPr>
          <p:spPr>
            <a:xfrm>
              <a:off x="4692311" y="4209653"/>
              <a:ext cx="2562731" cy="369332"/>
            </a:xfrm>
            <a:prstGeom prst="rect">
              <a:avLst/>
            </a:prstGeom>
            <a:noFill/>
          </p:spPr>
          <p:txBody>
            <a:bodyPr wrap="square" rtlCol="0">
              <a:spAutoFit/>
            </a:bodyPr>
            <a:lstStyle/>
            <a:p>
              <a:r>
                <a:rPr lang="en-GB" dirty="0" smtClean="0">
                  <a:solidFill>
                    <a:schemeClr val="accent6"/>
                  </a:solidFill>
                </a:rPr>
                <a:t>Non-material, abstract</a:t>
              </a:r>
              <a:endParaRPr lang="en-GB" dirty="0">
                <a:solidFill>
                  <a:schemeClr val="accent6"/>
                </a:solidFill>
              </a:endParaRPr>
            </a:p>
          </p:txBody>
        </p:sp>
        <p:sp>
          <p:nvSpPr>
            <p:cNvPr id="12" name="TextBox 11"/>
            <p:cNvSpPr txBox="1"/>
            <p:nvPr/>
          </p:nvSpPr>
          <p:spPr>
            <a:xfrm>
              <a:off x="507330" y="2309226"/>
              <a:ext cx="2596818" cy="646331"/>
            </a:xfrm>
            <a:prstGeom prst="rect">
              <a:avLst/>
            </a:prstGeom>
            <a:noFill/>
          </p:spPr>
          <p:txBody>
            <a:bodyPr wrap="square" rtlCol="0">
              <a:spAutoFit/>
            </a:bodyPr>
            <a:lstStyle/>
            <a:p>
              <a:r>
                <a:rPr lang="en-GB" dirty="0" smtClean="0">
                  <a:solidFill>
                    <a:schemeClr val="accent6"/>
                  </a:solidFill>
                </a:rPr>
                <a:t>Prone to collapses into preconstructions</a:t>
              </a:r>
              <a:endParaRPr lang="en-GB" dirty="0">
                <a:solidFill>
                  <a:schemeClr val="accent6"/>
                </a:solidFill>
              </a:endParaRPr>
            </a:p>
          </p:txBody>
        </p:sp>
      </p:grpSp>
      <p:sp>
        <p:nvSpPr>
          <p:cNvPr id="13" name="Content Placeholder 2"/>
          <p:cNvSpPr>
            <a:spLocks noGrp="1"/>
          </p:cNvSpPr>
          <p:nvPr>
            <p:ph idx="1"/>
          </p:nvPr>
        </p:nvSpPr>
        <p:spPr>
          <a:xfrm>
            <a:off x="156412" y="4373049"/>
            <a:ext cx="11839072" cy="2364635"/>
          </a:xfrm>
          <a:solidFill>
            <a:schemeClr val="accent5"/>
          </a:solidFill>
        </p:spPr>
        <p:txBody>
          <a:bodyPr lIns="144000" tIns="108000" rIns="144000" bIns="108000" anchor="ctr" anchorCtr="1">
            <a:noAutofit/>
          </a:bodyPr>
          <a:lstStyle/>
          <a:p>
            <a:pPr marL="0" indent="0">
              <a:spcBef>
                <a:spcPts val="600"/>
              </a:spcBef>
              <a:spcAft>
                <a:spcPts val="600"/>
              </a:spcAft>
              <a:buNone/>
            </a:pPr>
            <a:r>
              <a:rPr lang="en-GB" sz="2000" dirty="0" smtClean="0">
                <a:solidFill>
                  <a:schemeClr val="bg1"/>
                </a:solidFill>
              </a:rPr>
              <a:t>The construction of the object of research</a:t>
            </a:r>
            <a:r>
              <a:rPr lang="en-GB" sz="2000" dirty="0">
                <a:solidFill>
                  <a:schemeClr val="bg1"/>
                </a:solidFill>
              </a:rPr>
              <a:t>: “No doubt the most crucial research operation and yet the most completely ignored.” </a:t>
            </a:r>
            <a:r>
              <a:rPr lang="en-GB" sz="1400" dirty="0">
                <a:solidFill>
                  <a:schemeClr val="bg1"/>
                </a:solidFill>
              </a:rPr>
              <a:t>(Bourdieu &amp; </a:t>
            </a:r>
            <a:r>
              <a:rPr lang="en-GB" sz="1400" dirty="0" err="1">
                <a:solidFill>
                  <a:schemeClr val="bg1"/>
                </a:solidFill>
              </a:rPr>
              <a:t>Wacquant</a:t>
            </a:r>
            <a:r>
              <a:rPr lang="en-GB" sz="1400" dirty="0">
                <a:solidFill>
                  <a:schemeClr val="bg1"/>
                </a:solidFill>
              </a:rPr>
              <a:t> 1992:224). </a:t>
            </a:r>
          </a:p>
          <a:p>
            <a:pPr marL="0" indent="0">
              <a:spcBef>
                <a:spcPts val="600"/>
              </a:spcBef>
              <a:spcAft>
                <a:spcPts val="600"/>
              </a:spcAft>
              <a:buNone/>
            </a:pPr>
            <a:r>
              <a:rPr lang="en-GB" sz="2000" dirty="0" smtClean="0">
                <a:solidFill>
                  <a:schemeClr val="bg1"/>
                </a:solidFill>
              </a:rPr>
              <a:t>A “protracted </a:t>
            </a:r>
            <a:r>
              <a:rPr lang="en-GB" sz="2000" dirty="0">
                <a:solidFill>
                  <a:schemeClr val="bg1"/>
                </a:solidFill>
              </a:rPr>
              <a:t>and exacting task that is accomplished little by </a:t>
            </a:r>
            <a:r>
              <a:rPr lang="en-GB" sz="2000" dirty="0" smtClean="0">
                <a:solidFill>
                  <a:schemeClr val="bg1"/>
                </a:solidFill>
              </a:rPr>
              <a:t>little” through the continuous engagement of theory and method in research </a:t>
            </a:r>
            <a:r>
              <a:rPr lang="en-GB" sz="1400" dirty="0">
                <a:solidFill>
                  <a:schemeClr val="bg1"/>
                </a:solidFill>
              </a:rPr>
              <a:t>(Bourdieu &amp; Wacquant 1992:227-8</a:t>
            </a:r>
            <a:r>
              <a:rPr lang="en-GB" sz="1400" dirty="0" smtClean="0">
                <a:solidFill>
                  <a:schemeClr val="bg1"/>
                </a:solidFill>
              </a:rPr>
              <a:t>)</a:t>
            </a:r>
            <a:r>
              <a:rPr lang="en-GB" sz="2000" dirty="0" smtClean="0">
                <a:solidFill>
                  <a:schemeClr val="bg1"/>
                </a:solidFill>
              </a:rPr>
              <a:t> </a:t>
            </a:r>
          </a:p>
          <a:p>
            <a:pPr marL="0" indent="0">
              <a:spcBef>
                <a:spcPts val="600"/>
              </a:spcBef>
              <a:spcAft>
                <a:spcPts val="600"/>
              </a:spcAft>
              <a:buNone/>
            </a:pPr>
            <a:r>
              <a:rPr lang="en-GB" sz="2000" dirty="0" smtClean="0">
                <a:solidFill>
                  <a:schemeClr val="bg1"/>
                </a:solidFill>
              </a:rPr>
              <a:t>The alternative: passive adoption of ‘pre-constructed objects’; methodological assumptions regarding what counts as evidence are a symptom of this </a:t>
            </a:r>
            <a:r>
              <a:rPr lang="en-GB" sz="1400" dirty="0">
                <a:solidFill>
                  <a:schemeClr val="bg1"/>
                </a:solidFill>
              </a:rPr>
              <a:t>(Bourdieu &amp; </a:t>
            </a:r>
            <a:r>
              <a:rPr lang="en-GB" sz="1400" dirty="0" err="1">
                <a:solidFill>
                  <a:schemeClr val="bg1"/>
                </a:solidFill>
              </a:rPr>
              <a:t>Wacquant</a:t>
            </a:r>
            <a:r>
              <a:rPr lang="en-GB" sz="1400" dirty="0">
                <a:solidFill>
                  <a:schemeClr val="bg1"/>
                </a:solidFill>
              </a:rPr>
              <a:t> </a:t>
            </a:r>
            <a:r>
              <a:rPr lang="en-GB" sz="1400" dirty="0" smtClean="0">
                <a:solidFill>
                  <a:schemeClr val="bg1"/>
                </a:solidFill>
              </a:rPr>
              <a:t>1992:230). </a:t>
            </a:r>
            <a:endParaRPr lang="en-GB" sz="1400" dirty="0">
              <a:solidFill>
                <a:schemeClr val="bg1"/>
              </a:solidFill>
            </a:endParaRPr>
          </a:p>
        </p:txBody>
      </p:sp>
    </p:spTree>
    <p:extLst>
      <p:ext uri="{BB962C8B-B14F-4D97-AF65-F5344CB8AC3E}">
        <p14:creationId xmlns:p14="http://schemas.microsoft.com/office/powerpoint/2010/main" val="2562795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txBox="1">
            <a:spLocks/>
          </p:cNvSpPr>
          <p:nvPr/>
        </p:nvSpPr>
        <p:spPr>
          <a:xfrm>
            <a:off x="3491789" y="98249"/>
            <a:ext cx="4759243" cy="792088"/>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kern="1200" baseline="0">
                <a:solidFill>
                  <a:srgbClr val="003D6E"/>
                </a:solidFill>
                <a:latin typeface="Gill Sans MT" panose="020B0502020104020203" pitchFamily="34" charset="0"/>
                <a:ea typeface="+mj-ea"/>
                <a:cs typeface="+mj-cs"/>
              </a:defRPr>
            </a:lvl1pPr>
          </a:lstStyle>
          <a:p>
            <a:r>
              <a:rPr lang="en-GB" dirty="0" smtClean="0">
                <a:solidFill>
                  <a:schemeClr val="accent3">
                    <a:lumMod val="75000"/>
                  </a:schemeClr>
                </a:solidFill>
              </a:rPr>
              <a:t>Preconstructions of trust</a:t>
            </a:r>
            <a:endParaRPr lang="en-GB" dirty="0">
              <a:solidFill>
                <a:schemeClr val="accent3">
                  <a:lumMod val="75000"/>
                </a:schemeClr>
              </a:solidFill>
            </a:endParaRPr>
          </a:p>
        </p:txBody>
      </p:sp>
      <p:sp>
        <p:nvSpPr>
          <p:cNvPr id="5" name="Content Placeholder 2"/>
          <p:cNvSpPr>
            <a:spLocks noGrp="1"/>
          </p:cNvSpPr>
          <p:nvPr>
            <p:ph idx="1"/>
          </p:nvPr>
        </p:nvSpPr>
        <p:spPr>
          <a:xfrm>
            <a:off x="395535" y="782054"/>
            <a:ext cx="7328740" cy="2923672"/>
          </a:xfrm>
          <a:solidFill>
            <a:schemeClr val="accent1">
              <a:lumMod val="75000"/>
            </a:schemeClr>
          </a:solidFill>
        </p:spPr>
        <p:txBody>
          <a:bodyPr lIns="144000" tIns="144000" rIns="144000" bIns="144000" anchor="ctr" anchorCtr="0">
            <a:normAutofit/>
          </a:bodyPr>
          <a:lstStyle/>
          <a:p>
            <a:pPr marL="0" indent="0">
              <a:spcBef>
                <a:spcPts val="600"/>
              </a:spcBef>
              <a:spcAft>
                <a:spcPts val="600"/>
              </a:spcAft>
              <a:buNone/>
            </a:pPr>
            <a:r>
              <a:rPr lang="en-GB" sz="2000" b="1" dirty="0" smtClean="0">
                <a:solidFill>
                  <a:schemeClr val="bg1"/>
                </a:solidFill>
                <a:latin typeface="+mn-lt"/>
              </a:rPr>
              <a:t>Trust as attitude</a:t>
            </a:r>
            <a:endParaRPr lang="en-GB" sz="2000" b="1" dirty="0">
              <a:solidFill>
                <a:schemeClr val="bg1"/>
              </a:solidFill>
              <a:latin typeface="+mn-lt"/>
            </a:endParaRPr>
          </a:p>
          <a:p>
            <a:pPr marL="0" indent="0">
              <a:spcBef>
                <a:spcPts val="600"/>
              </a:spcBef>
              <a:spcAft>
                <a:spcPts val="600"/>
              </a:spcAft>
              <a:buNone/>
            </a:pPr>
            <a:r>
              <a:rPr lang="en-GB" sz="1800" dirty="0" smtClean="0">
                <a:solidFill>
                  <a:schemeClr val="bg1"/>
                </a:solidFill>
                <a:latin typeface="+mn-lt"/>
              </a:rPr>
              <a:t>Trust is </a:t>
            </a:r>
            <a:r>
              <a:rPr lang="en-GB" sz="1800" dirty="0">
                <a:solidFill>
                  <a:schemeClr val="bg1"/>
                </a:solidFill>
                <a:latin typeface="+mn-lt"/>
              </a:rPr>
              <a:t>exercised in a </a:t>
            </a:r>
            <a:r>
              <a:rPr lang="en-GB" sz="1800" dirty="0" smtClean="0">
                <a:solidFill>
                  <a:schemeClr val="bg1"/>
                </a:solidFill>
                <a:latin typeface="+mn-lt"/>
              </a:rPr>
              <a:t>tri-part </a:t>
            </a:r>
            <a:r>
              <a:rPr lang="en-GB" sz="1800" dirty="0">
                <a:solidFill>
                  <a:schemeClr val="bg1"/>
                </a:solidFill>
                <a:latin typeface="+mn-lt"/>
              </a:rPr>
              <a:t>relation where “A trusts B to do, or with respect to, </a:t>
            </a:r>
            <a:r>
              <a:rPr lang="en-GB" sz="1800" dirty="0" smtClean="0">
                <a:solidFill>
                  <a:schemeClr val="bg1"/>
                </a:solidFill>
                <a:latin typeface="+mn-lt"/>
              </a:rPr>
              <a:t>X.” </a:t>
            </a:r>
            <a:r>
              <a:rPr lang="en-GB" sz="1200" dirty="0">
                <a:solidFill>
                  <a:schemeClr val="bg1"/>
                </a:solidFill>
                <a:latin typeface="+mn-lt"/>
              </a:rPr>
              <a:t>(Hardin 2006, </a:t>
            </a:r>
            <a:r>
              <a:rPr lang="en-GB" sz="1200" dirty="0" smtClean="0">
                <a:solidFill>
                  <a:schemeClr val="bg1"/>
                </a:solidFill>
                <a:latin typeface="+mn-lt"/>
              </a:rPr>
              <a:t>p.19)</a:t>
            </a:r>
          </a:p>
          <a:p>
            <a:pPr marL="0" indent="0">
              <a:spcBef>
                <a:spcPts val="600"/>
              </a:spcBef>
              <a:spcAft>
                <a:spcPts val="600"/>
              </a:spcAft>
              <a:buNone/>
            </a:pPr>
            <a:r>
              <a:rPr lang="en-GB" sz="1800" b="1" dirty="0">
                <a:solidFill>
                  <a:srgbClr val="66FF33"/>
                </a:solidFill>
                <a:latin typeface="+mn-lt"/>
              </a:rPr>
              <a:t>Rational assessment </a:t>
            </a:r>
            <a:r>
              <a:rPr lang="en-GB" sz="1800" dirty="0">
                <a:solidFill>
                  <a:schemeClr val="bg1"/>
                </a:solidFill>
                <a:latin typeface="+mn-lt"/>
              </a:rPr>
              <a:t>based on encapsulated interest - “the trusted encapsulates the interest of the </a:t>
            </a:r>
            <a:r>
              <a:rPr lang="en-GB" sz="1800" dirty="0" err="1">
                <a:solidFill>
                  <a:schemeClr val="bg1"/>
                </a:solidFill>
                <a:latin typeface="+mn-lt"/>
              </a:rPr>
              <a:t>truster</a:t>
            </a:r>
            <a:r>
              <a:rPr lang="en-GB" sz="1800" dirty="0">
                <a:solidFill>
                  <a:schemeClr val="bg1"/>
                </a:solidFill>
                <a:latin typeface="+mn-lt"/>
              </a:rPr>
              <a:t> and therefore has incentive to be trustworthy in fulfilling the </a:t>
            </a:r>
            <a:r>
              <a:rPr lang="en-GB" sz="1800" dirty="0" err="1">
                <a:solidFill>
                  <a:schemeClr val="bg1"/>
                </a:solidFill>
                <a:latin typeface="+mn-lt"/>
              </a:rPr>
              <a:t>truster’s</a:t>
            </a:r>
            <a:r>
              <a:rPr lang="en-GB" sz="1800" dirty="0">
                <a:solidFill>
                  <a:schemeClr val="bg1"/>
                </a:solidFill>
                <a:latin typeface="+mn-lt"/>
              </a:rPr>
              <a:t> </a:t>
            </a:r>
            <a:r>
              <a:rPr lang="en-GB" sz="1800" dirty="0" smtClean="0">
                <a:solidFill>
                  <a:schemeClr val="bg1"/>
                </a:solidFill>
                <a:latin typeface="+mn-lt"/>
              </a:rPr>
              <a:t>trust.” </a:t>
            </a:r>
            <a:r>
              <a:rPr lang="en-GB" sz="1200" dirty="0">
                <a:solidFill>
                  <a:schemeClr val="bg1"/>
                </a:solidFill>
                <a:latin typeface="+mn-lt"/>
              </a:rPr>
              <a:t>(Hardin 2002:24)</a:t>
            </a:r>
          </a:p>
          <a:p>
            <a:pPr marL="0" indent="0">
              <a:spcBef>
                <a:spcPts val="600"/>
              </a:spcBef>
              <a:spcAft>
                <a:spcPts val="600"/>
              </a:spcAft>
              <a:buNone/>
            </a:pPr>
            <a:r>
              <a:rPr lang="en-GB" sz="1800" dirty="0" smtClean="0">
                <a:solidFill>
                  <a:schemeClr val="bg1"/>
                </a:solidFill>
                <a:latin typeface="+mn-lt"/>
              </a:rPr>
              <a:t>Methodology: attitudinal surveys</a:t>
            </a:r>
            <a:endParaRPr lang="en-GB" sz="1600" dirty="0" smtClean="0">
              <a:solidFill>
                <a:schemeClr val="bg1"/>
              </a:solidFill>
              <a:latin typeface="+mn-lt"/>
            </a:endParaRPr>
          </a:p>
        </p:txBody>
      </p:sp>
      <p:sp>
        <p:nvSpPr>
          <p:cNvPr id="8" name="Content Placeholder 2"/>
          <p:cNvSpPr txBox="1">
            <a:spLocks/>
          </p:cNvSpPr>
          <p:nvPr/>
        </p:nvSpPr>
        <p:spPr>
          <a:xfrm>
            <a:off x="395535" y="4018547"/>
            <a:ext cx="7328740" cy="2490538"/>
          </a:xfrm>
          <a:prstGeom prst="rect">
            <a:avLst/>
          </a:prstGeom>
          <a:solidFill>
            <a:schemeClr val="accent1">
              <a:lumMod val="75000"/>
            </a:schemeClr>
          </a:solidFill>
        </p:spPr>
        <p:txBody>
          <a:bodyPr vert="horz" lIns="144000" tIns="144000" rIns="144000" bIns="144000" rtlCol="0" anchor="ctr" anchorCtr="0">
            <a:normAutofit/>
          </a:bodyPr>
          <a:lstStyle>
            <a:lvl1pPr marL="342900" indent="-342900" algn="l" defTabSz="914400" rtl="0" eaLnBrk="1" latinLnBrk="0" hangingPunct="1">
              <a:spcBef>
                <a:spcPct val="20000"/>
              </a:spcBef>
              <a:buClr>
                <a:schemeClr val="bg1">
                  <a:lumMod val="75000"/>
                </a:schemeClr>
              </a:buClr>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bg1">
                  <a:lumMod val="7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bg1">
                  <a:lumMod val="75000"/>
                </a:schemeClr>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bg1">
                  <a:lumMod val="75000"/>
                </a:schemeClr>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bg1">
                  <a:lumMod val="75000"/>
                </a:schemeClr>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Font typeface="Arial" panose="020B0604020202020204" pitchFamily="34" charset="0"/>
              <a:buNone/>
            </a:pPr>
            <a:r>
              <a:rPr lang="en-GB" sz="2000" b="1" dirty="0" smtClean="0">
                <a:solidFill>
                  <a:schemeClr val="bg1"/>
                </a:solidFill>
                <a:latin typeface="+mn-lt"/>
              </a:rPr>
              <a:t>Trust as behaviour</a:t>
            </a:r>
          </a:p>
          <a:p>
            <a:pPr marL="0" indent="0">
              <a:spcBef>
                <a:spcPts val="600"/>
              </a:spcBef>
              <a:spcAft>
                <a:spcPts val="600"/>
              </a:spcAft>
              <a:buNone/>
            </a:pPr>
            <a:r>
              <a:rPr lang="en-GB" sz="1800" dirty="0">
                <a:solidFill>
                  <a:schemeClr val="bg1"/>
                </a:solidFill>
                <a:latin typeface="+mn-lt"/>
              </a:rPr>
              <a:t>Trust requires commitment through action – ‘betting on’ someone (</a:t>
            </a:r>
            <a:r>
              <a:rPr lang="en-GB" sz="1800" dirty="0" err="1">
                <a:solidFill>
                  <a:schemeClr val="bg1"/>
                </a:solidFill>
                <a:latin typeface="+mn-lt"/>
              </a:rPr>
              <a:t>Sztompka</a:t>
            </a:r>
            <a:r>
              <a:rPr lang="en-GB" sz="1800" dirty="0">
                <a:solidFill>
                  <a:schemeClr val="bg1"/>
                </a:solidFill>
                <a:latin typeface="+mn-lt"/>
              </a:rPr>
              <a:t> 1999)</a:t>
            </a:r>
          </a:p>
          <a:p>
            <a:pPr marL="0" indent="0">
              <a:spcBef>
                <a:spcPts val="600"/>
              </a:spcBef>
              <a:spcAft>
                <a:spcPts val="600"/>
              </a:spcAft>
              <a:buNone/>
            </a:pPr>
            <a:r>
              <a:rPr lang="en-GB" sz="1800" dirty="0" smtClean="0">
                <a:solidFill>
                  <a:schemeClr val="bg1"/>
                </a:solidFill>
                <a:latin typeface="+mn-lt"/>
              </a:rPr>
              <a:t>Distinction </a:t>
            </a:r>
            <a:r>
              <a:rPr lang="en-GB" sz="1800" dirty="0">
                <a:solidFill>
                  <a:schemeClr val="bg1"/>
                </a:solidFill>
                <a:latin typeface="+mn-lt"/>
              </a:rPr>
              <a:t>between ‘trust as attitude’ and ‘trust as choice’ – a </a:t>
            </a:r>
            <a:r>
              <a:rPr lang="en-GB" sz="2000" b="1" dirty="0">
                <a:solidFill>
                  <a:srgbClr val="66FF33"/>
                </a:solidFill>
                <a:latin typeface="+mn-lt"/>
              </a:rPr>
              <a:t>behavioural decision </a:t>
            </a:r>
            <a:r>
              <a:rPr lang="en-GB" sz="1800" dirty="0">
                <a:solidFill>
                  <a:schemeClr val="bg1"/>
                </a:solidFill>
                <a:latin typeface="+mn-lt"/>
              </a:rPr>
              <a:t>to accept vulnerability (Li 2007, 2012)</a:t>
            </a:r>
          </a:p>
          <a:p>
            <a:pPr marL="0" indent="0">
              <a:spcBef>
                <a:spcPts val="600"/>
              </a:spcBef>
              <a:spcAft>
                <a:spcPts val="600"/>
              </a:spcAft>
              <a:buFont typeface="Arial" panose="020B0604020202020204" pitchFamily="34" charset="0"/>
              <a:buNone/>
            </a:pPr>
            <a:r>
              <a:rPr lang="en-GB" sz="1800" dirty="0" smtClean="0">
                <a:solidFill>
                  <a:schemeClr val="bg1"/>
                </a:solidFill>
                <a:latin typeface="+mn-lt"/>
              </a:rPr>
              <a:t>Methodology: trust games</a:t>
            </a:r>
            <a:endParaRPr lang="en-GB" sz="1600" dirty="0" smtClean="0">
              <a:solidFill>
                <a:schemeClr val="bg1"/>
              </a:solidFill>
              <a:latin typeface="+mn-lt"/>
            </a:endParaRPr>
          </a:p>
        </p:txBody>
      </p:sp>
      <p:sp>
        <p:nvSpPr>
          <p:cNvPr id="3" name="TextBox 2"/>
          <p:cNvSpPr txBox="1"/>
          <p:nvPr/>
        </p:nvSpPr>
        <p:spPr>
          <a:xfrm>
            <a:off x="8251032" y="2003261"/>
            <a:ext cx="3501189" cy="3404930"/>
          </a:xfrm>
          <a:prstGeom prst="rect">
            <a:avLst/>
          </a:prstGeom>
          <a:solidFill>
            <a:schemeClr val="accent5">
              <a:lumMod val="20000"/>
              <a:lumOff val="80000"/>
            </a:schemeClr>
          </a:solidFill>
        </p:spPr>
        <p:txBody>
          <a:bodyPr wrap="square" lIns="144000" tIns="144000" rIns="144000" bIns="144000" rtlCol="0" anchor="ctr" anchorCtr="1">
            <a:spAutoFit/>
          </a:bodyPr>
          <a:lstStyle/>
          <a:p>
            <a:r>
              <a:rPr lang="en-GB" sz="2000" b="1" dirty="0" smtClean="0">
                <a:solidFill>
                  <a:schemeClr val="accent3">
                    <a:lumMod val="75000"/>
                  </a:schemeClr>
                </a:solidFill>
              </a:rPr>
              <a:t>BUT</a:t>
            </a:r>
          </a:p>
          <a:p>
            <a:endParaRPr lang="en-GB" sz="2000" dirty="0" smtClean="0">
              <a:solidFill>
                <a:schemeClr val="accent3">
                  <a:lumMod val="75000"/>
                </a:schemeClr>
              </a:solidFill>
            </a:endParaRPr>
          </a:p>
          <a:p>
            <a:r>
              <a:rPr lang="en-GB" sz="2000" dirty="0" smtClean="0">
                <a:solidFill>
                  <a:schemeClr val="accent3">
                    <a:lumMod val="75000"/>
                  </a:schemeClr>
                </a:solidFill>
              </a:rPr>
              <a:t>“Good reasons” do not always produce trust.</a:t>
            </a:r>
          </a:p>
          <a:p>
            <a:endParaRPr lang="en-GB" sz="2000" dirty="0">
              <a:solidFill>
                <a:schemeClr val="accent3">
                  <a:lumMod val="75000"/>
                </a:schemeClr>
              </a:solidFill>
            </a:endParaRPr>
          </a:p>
          <a:p>
            <a:r>
              <a:rPr lang="en-GB" sz="2000" dirty="0" smtClean="0">
                <a:solidFill>
                  <a:schemeClr val="accent3">
                    <a:lumMod val="75000"/>
                  </a:schemeClr>
                </a:solidFill>
              </a:rPr>
              <a:t>There is no automatic logic between trusting attitudes and trusting behaviour</a:t>
            </a:r>
          </a:p>
          <a:p>
            <a:endParaRPr lang="en-GB" sz="2000" dirty="0">
              <a:solidFill>
                <a:schemeClr val="accent3">
                  <a:lumMod val="75000"/>
                </a:schemeClr>
              </a:solidFill>
            </a:endParaRPr>
          </a:p>
          <a:p>
            <a:r>
              <a:rPr lang="en-GB" sz="2000" dirty="0" smtClean="0">
                <a:solidFill>
                  <a:schemeClr val="accent3">
                    <a:lumMod val="75000"/>
                  </a:schemeClr>
                </a:solidFill>
              </a:rPr>
              <a:t>(</a:t>
            </a:r>
            <a:r>
              <a:rPr lang="en-GB" sz="2000" dirty="0" err="1" smtClean="0">
                <a:solidFill>
                  <a:schemeClr val="accent3">
                    <a:lumMod val="75000"/>
                  </a:schemeClr>
                </a:solidFill>
              </a:rPr>
              <a:t>Möllering</a:t>
            </a:r>
            <a:r>
              <a:rPr lang="en-GB" sz="2000" dirty="0">
                <a:solidFill>
                  <a:schemeClr val="accent3">
                    <a:lumMod val="75000"/>
                  </a:schemeClr>
                </a:solidFill>
              </a:rPr>
              <a:t> </a:t>
            </a:r>
            <a:r>
              <a:rPr lang="en-GB" sz="2000" dirty="0" smtClean="0">
                <a:solidFill>
                  <a:schemeClr val="accent3">
                    <a:lumMod val="75000"/>
                  </a:schemeClr>
                </a:solidFill>
              </a:rPr>
              <a:t>2001)</a:t>
            </a:r>
            <a:endParaRPr lang="en-GB" sz="2000" dirty="0">
              <a:solidFill>
                <a:schemeClr val="accent3">
                  <a:lumMod val="75000"/>
                </a:schemeClr>
              </a:solidFill>
            </a:endParaRPr>
          </a:p>
        </p:txBody>
      </p:sp>
    </p:spTree>
    <p:extLst>
      <p:ext uri="{BB962C8B-B14F-4D97-AF65-F5344CB8AC3E}">
        <p14:creationId xmlns:p14="http://schemas.microsoft.com/office/powerpoint/2010/main" val="1039790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97641" y="333527"/>
            <a:ext cx="8291264" cy="792088"/>
          </a:xfrm>
        </p:spPr>
        <p:txBody>
          <a:bodyPr/>
          <a:lstStyle/>
          <a:p>
            <a:r>
              <a:rPr lang="en-GB" dirty="0" smtClean="0">
                <a:solidFill>
                  <a:schemeClr val="accent3">
                    <a:lumMod val="75000"/>
                  </a:schemeClr>
                </a:solidFill>
              </a:rPr>
              <a:t>A process approach to trust</a:t>
            </a:r>
            <a:endParaRPr lang="en-GB" dirty="0">
              <a:solidFill>
                <a:schemeClr val="accent3">
                  <a:lumMod val="75000"/>
                </a:schemeClr>
              </a:solidFill>
            </a:endParaRPr>
          </a:p>
        </p:txBody>
      </p:sp>
      <p:sp>
        <p:nvSpPr>
          <p:cNvPr id="5" name="TextBox 4"/>
          <p:cNvSpPr txBox="1"/>
          <p:nvPr/>
        </p:nvSpPr>
        <p:spPr>
          <a:xfrm>
            <a:off x="7091083" y="406405"/>
            <a:ext cx="3119717" cy="646331"/>
          </a:xfrm>
          <a:prstGeom prst="rect">
            <a:avLst/>
          </a:prstGeom>
          <a:noFill/>
        </p:spPr>
        <p:txBody>
          <a:bodyPr wrap="square" rtlCol="0">
            <a:spAutoFit/>
          </a:bodyPr>
          <a:lstStyle/>
          <a:p>
            <a:r>
              <a:rPr lang="en-GB" dirty="0">
                <a:solidFill>
                  <a:schemeClr val="tx2"/>
                </a:solidFill>
              </a:rPr>
              <a:t>Drawing on </a:t>
            </a:r>
            <a:r>
              <a:rPr lang="en-GB" dirty="0" err="1">
                <a:solidFill>
                  <a:schemeClr val="tx2"/>
                </a:solidFill>
              </a:rPr>
              <a:t>Möllering</a:t>
            </a:r>
            <a:r>
              <a:rPr lang="en-GB" dirty="0">
                <a:solidFill>
                  <a:schemeClr val="tx2"/>
                </a:solidFill>
              </a:rPr>
              <a:t> 2001, 2006; &amp; Dietz 2011</a:t>
            </a:r>
          </a:p>
        </p:txBody>
      </p:sp>
      <p:sp>
        <p:nvSpPr>
          <p:cNvPr id="10" name="TextBox 9"/>
          <p:cNvSpPr txBox="1"/>
          <p:nvPr/>
        </p:nvSpPr>
        <p:spPr>
          <a:xfrm>
            <a:off x="2027820" y="1535301"/>
            <a:ext cx="8291264" cy="3477875"/>
          </a:xfrm>
          <a:prstGeom prst="rect">
            <a:avLst/>
          </a:prstGeom>
          <a:noFill/>
        </p:spPr>
        <p:txBody>
          <a:bodyPr wrap="square" rtlCol="0">
            <a:spAutoFit/>
          </a:bodyPr>
          <a:lstStyle/>
          <a:p>
            <a:pPr>
              <a:spcBef>
                <a:spcPts val="1200"/>
              </a:spcBef>
              <a:spcAft>
                <a:spcPts val="1200"/>
              </a:spcAft>
            </a:pPr>
            <a:r>
              <a:rPr lang="en-GB" sz="2800" dirty="0">
                <a:solidFill>
                  <a:schemeClr val="tx2"/>
                </a:solidFill>
              </a:rPr>
              <a:t>The context: vulnerability and uncertainty</a:t>
            </a:r>
          </a:p>
          <a:p>
            <a:pPr>
              <a:spcBef>
                <a:spcPts val="1200"/>
              </a:spcBef>
              <a:spcAft>
                <a:spcPts val="1200"/>
              </a:spcAft>
            </a:pPr>
            <a:r>
              <a:rPr lang="en-GB" sz="2800" dirty="0">
                <a:solidFill>
                  <a:schemeClr val="tx2"/>
                </a:solidFill>
              </a:rPr>
              <a:t>Interpretation</a:t>
            </a:r>
          </a:p>
          <a:p>
            <a:pPr marL="685800">
              <a:spcBef>
                <a:spcPts val="1200"/>
              </a:spcBef>
              <a:spcAft>
                <a:spcPts val="1200"/>
              </a:spcAft>
            </a:pPr>
            <a:r>
              <a:rPr lang="en-GB" sz="2800" dirty="0">
                <a:solidFill>
                  <a:schemeClr val="tx2"/>
                </a:solidFill>
              </a:rPr>
              <a:t>Suspension – the ‘leap of faith’</a:t>
            </a:r>
          </a:p>
          <a:p>
            <a:pPr marL="1200150">
              <a:spcBef>
                <a:spcPts val="1200"/>
              </a:spcBef>
              <a:spcAft>
                <a:spcPts val="1200"/>
              </a:spcAft>
            </a:pPr>
            <a:r>
              <a:rPr lang="en-GB" sz="2800" dirty="0">
                <a:solidFill>
                  <a:schemeClr val="tx2"/>
                </a:solidFill>
              </a:rPr>
              <a:t>Favourable expectation</a:t>
            </a:r>
          </a:p>
          <a:p>
            <a:pPr marL="1828800">
              <a:spcBef>
                <a:spcPts val="1200"/>
              </a:spcBef>
              <a:spcAft>
                <a:spcPts val="1200"/>
              </a:spcAft>
            </a:pPr>
            <a:r>
              <a:rPr lang="en-GB" sz="2800" dirty="0">
                <a:solidFill>
                  <a:schemeClr val="tx2"/>
                </a:solidFill>
              </a:rPr>
              <a:t>Evaluation/feedback</a:t>
            </a:r>
          </a:p>
        </p:txBody>
      </p:sp>
      <p:sp>
        <p:nvSpPr>
          <p:cNvPr id="11" name="Bent-Up Arrow 10"/>
          <p:cNvSpPr/>
          <p:nvPr/>
        </p:nvSpPr>
        <p:spPr>
          <a:xfrm rot="5400000">
            <a:off x="2167943" y="2967362"/>
            <a:ext cx="559607" cy="360040"/>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Bent-Up Arrow 11"/>
          <p:cNvSpPr/>
          <p:nvPr/>
        </p:nvSpPr>
        <p:spPr>
          <a:xfrm rot="5400000">
            <a:off x="2699685" y="3643118"/>
            <a:ext cx="576062" cy="360040"/>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Bent-Up Arrow 12"/>
          <p:cNvSpPr/>
          <p:nvPr/>
        </p:nvSpPr>
        <p:spPr>
          <a:xfrm rot="5400000">
            <a:off x="3263535" y="4401107"/>
            <a:ext cx="576062" cy="360040"/>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urved Right Arrow 13"/>
          <p:cNvSpPr/>
          <p:nvPr/>
        </p:nvSpPr>
        <p:spPr>
          <a:xfrm rot="10800000">
            <a:off x="7596862" y="2400329"/>
            <a:ext cx="720080" cy="2468829"/>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TextBox 2"/>
          <p:cNvSpPr txBox="1"/>
          <p:nvPr/>
        </p:nvSpPr>
        <p:spPr>
          <a:xfrm>
            <a:off x="1576137" y="5422862"/>
            <a:ext cx="9396663" cy="1169551"/>
          </a:xfrm>
          <a:prstGeom prst="rect">
            <a:avLst/>
          </a:prstGeom>
          <a:noFill/>
        </p:spPr>
        <p:txBody>
          <a:bodyPr wrap="square" rtlCol="0">
            <a:spAutoFit/>
          </a:bodyPr>
          <a:lstStyle/>
          <a:p>
            <a:pPr>
              <a:spcBef>
                <a:spcPts val="600"/>
              </a:spcBef>
              <a:spcAft>
                <a:spcPts val="600"/>
              </a:spcAft>
            </a:pPr>
            <a:r>
              <a:rPr lang="en-GB" sz="2000" i="1" dirty="0" smtClean="0">
                <a:solidFill>
                  <a:schemeClr val="accent3">
                    <a:lumMod val="75000"/>
                  </a:schemeClr>
                </a:solidFill>
              </a:rPr>
              <a:t>Methodology – difficult to operationalise, but interpretive, in-depth qualitative approaches most likely to be suitable</a:t>
            </a:r>
          </a:p>
          <a:p>
            <a:pPr>
              <a:spcBef>
                <a:spcPts val="600"/>
              </a:spcBef>
              <a:spcAft>
                <a:spcPts val="600"/>
              </a:spcAft>
            </a:pPr>
            <a:r>
              <a:rPr lang="en-GB" sz="2000" i="1" dirty="0" smtClean="0">
                <a:solidFill>
                  <a:schemeClr val="accent3">
                    <a:lumMod val="75000"/>
                  </a:schemeClr>
                </a:solidFill>
              </a:rPr>
              <a:t>BUT non-standardised instruments more likely to invite conceptual lapses …</a:t>
            </a:r>
            <a:endParaRPr lang="en-GB" sz="2000" i="1" dirty="0">
              <a:solidFill>
                <a:schemeClr val="accent3">
                  <a:lumMod val="75000"/>
                </a:schemeClr>
              </a:solidFill>
            </a:endParaRPr>
          </a:p>
        </p:txBody>
      </p:sp>
    </p:spTree>
    <p:extLst>
      <p:ext uri="{BB962C8B-B14F-4D97-AF65-F5344CB8AC3E}">
        <p14:creationId xmlns:p14="http://schemas.microsoft.com/office/powerpoint/2010/main" val="1639916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89319" y="716351"/>
            <a:ext cx="10207543" cy="5008714"/>
          </a:xfrm>
        </p:spPr>
        <p:txBody>
          <a:bodyPr>
            <a:noAutofit/>
          </a:bodyPr>
          <a:lstStyle/>
          <a:p>
            <a:pPr marL="0" indent="0">
              <a:spcBef>
                <a:spcPts val="1200"/>
              </a:spcBef>
              <a:spcAft>
                <a:spcPts val="1200"/>
              </a:spcAft>
              <a:buNone/>
            </a:pPr>
            <a:r>
              <a:rPr lang="en-GB" sz="2000" b="1" dirty="0" smtClean="0">
                <a:solidFill>
                  <a:schemeClr val="accent1">
                    <a:lumMod val="50000"/>
                  </a:schemeClr>
                </a:solidFill>
              </a:rPr>
              <a:t>Storyboarding</a:t>
            </a:r>
          </a:p>
          <a:p>
            <a:pPr>
              <a:spcBef>
                <a:spcPts val="600"/>
              </a:spcBef>
              <a:spcAft>
                <a:spcPts val="600"/>
              </a:spcAft>
            </a:pPr>
            <a:r>
              <a:rPr lang="en-GB" sz="1800" dirty="0" smtClean="0">
                <a:solidFill>
                  <a:schemeClr val="accent1">
                    <a:lumMod val="50000"/>
                  </a:schemeClr>
                </a:solidFill>
              </a:rPr>
              <a:t>Multimodal – interplay between visual and verbal to communicate meaning and offer abstract or expressive details </a:t>
            </a:r>
            <a:r>
              <a:rPr lang="en-GB" sz="1400" dirty="0" smtClean="0">
                <a:solidFill>
                  <a:schemeClr val="accent1">
                    <a:lumMod val="50000"/>
                  </a:schemeClr>
                </a:solidFill>
              </a:rPr>
              <a:t>(McCloud 1993; </a:t>
            </a:r>
            <a:r>
              <a:rPr lang="en-GB" sz="1400" dirty="0" err="1" smtClean="0">
                <a:solidFill>
                  <a:schemeClr val="accent1">
                    <a:lumMod val="50000"/>
                  </a:schemeClr>
                </a:solidFill>
              </a:rPr>
              <a:t>Jewitt</a:t>
            </a:r>
            <a:r>
              <a:rPr lang="en-GB" sz="1400" dirty="0" smtClean="0">
                <a:solidFill>
                  <a:schemeClr val="accent1">
                    <a:lumMod val="50000"/>
                  </a:schemeClr>
                </a:solidFill>
              </a:rPr>
              <a:t> 2008; Mitchell </a:t>
            </a:r>
            <a:r>
              <a:rPr lang="en-GB" sz="1400" i="1" dirty="0" smtClean="0">
                <a:solidFill>
                  <a:schemeClr val="accent1">
                    <a:lumMod val="50000"/>
                  </a:schemeClr>
                </a:solidFill>
              </a:rPr>
              <a:t>et al</a:t>
            </a:r>
            <a:r>
              <a:rPr lang="en-GB" sz="1400" dirty="0" smtClean="0">
                <a:solidFill>
                  <a:schemeClr val="accent1">
                    <a:lumMod val="50000"/>
                  </a:schemeClr>
                </a:solidFill>
              </a:rPr>
              <a:t>. 2011)</a:t>
            </a:r>
          </a:p>
          <a:p>
            <a:pPr>
              <a:spcBef>
                <a:spcPts val="600"/>
              </a:spcBef>
              <a:spcAft>
                <a:spcPts val="600"/>
              </a:spcAft>
            </a:pPr>
            <a:r>
              <a:rPr lang="en-GB" sz="1800" dirty="0" smtClean="0">
                <a:solidFill>
                  <a:schemeClr val="accent1">
                    <a:lumMod val="50000"/>
                  </a:schemeClr>
                </a:solidFill>
              </a:rPr>
              <a:t>‘Sequential art’ – “juxtaposed pictorial and other images in deliberate sequence, intended to </a:t>
            </a:r>
            <a:r>
              <a:rPr lang="en-GB" sz="1800" b="1" dirty="0" smtClean="0">
                <a:solidFill>
                  <a:schemeClr val="accent3">
                    <a:lumMod val="75000"/>
                  </a:schemeClr>
                </a:solidFill>
              </a:rPr>
              <a:t>convey information </a:t>
            </a:r>
            <a:r>
              <a:rPr lang="en-GB" sz="1800" dirty="0" smtClean="0">
                <a:solidFill>
                  <a:schemeClr val="accent1">
                    <a:lumMod val="50000"/>
                  </a:schemeClr>
                </a:solidFill>
              </a:rPr>
              <a:t>and/or to produce an </a:t>
            </a:r>
            <a:r>
              <a:rPr lang="en-GB" sz="1800" b="1" dirty="0" smtClean="0">
                <a:solidFill>
                  <a:schemeClr val="accent3">
                    <a:lumMod val="75000"/>
                  </a:schemeClr>
                </a:solidFill>
              </a:rPr>
              <a:t>aesthetic response </a:t>
            </a:r>
            <a:r>
              <a:rPr lang="en-GB" sz="1800" dirty="0" smtClean="0">
                <a:solidFill>
                  <a:schemeClr val="accent1">
                    <a:lumMod val="50000"/>
                  </a:schemeClr>
                </a:solidFill>
              </a:rPr>
              <a:t>in the viewer”</a:t>
            </a:r>
            <a:r>
              <a:rPr lang="en-GB" sz="1400" dirty="0" smtClean="0">
                <a:solidFill>
                  <a:schemeClr val="accent1">
                    <a:lumMod val="50000"/>
                  </a:schemeClr>
                </a:solidFill>
              </a:rPr>
              <a:t> (McCloud 1993: 9)</a:t>
            </a:r>
          </a:p>
          <a:p>
            <a:pPr>
              <a:spcBef>
                <a:spcPts val="600"/>
              </a:spcBef>
              <a:spcAft>
                <a:spcPts val="600"/>
              </a:spcAft>
            </a:pPr>
            <a:r>
              <a:rPr lang="en-GB" sz="1800" dirty="0">
                <a:solidFill>
                  <a:schemeClr val="accent1">
                    <a:lumMod val="50000"/>
                  </a:schemeClr>
                </a:solidFill>
              </a:rPr>
              <a:t>U</a:t>
            </a:r>
            <a:r>
              <a:rPr lang="en-GB" sz="1800" dirty="0" smtClean="0">
                <a:solidFill>
                  <a:schemeClr val="accent1">
                    <a:lumMod val="50000"/>
                  </a:schemeClr>
                </a:solidFill>
              </a:rPr>
              <a:t>sual application in community-based participatory video – an intermediate art form </a:t>
            </a:r>
            <a:r>
              <a:rPr lang="en-GB" sz="1400" dirty="0" smtClean="0">
                <a:solidFill>
                  <a:schemeClr val="accent1">
                    <a:lumMod val="50000"/>
                  </a:schemeClr>
                </a:solidFill>
              </a:rPr>
              <a:t>(Mitchell </a:t>
            </a:r>
            <a:r>
              <a:rPr lang="en-GB" sz="1400" i="1" dirty="0" smtClean="0">
                <a:solidFill>
                  <a:schemeClr val="accent1">
                    <a:lumMod val="50000"/>
                  </a:schemeClr>
                </a:solidFill>
              </a:rPr>
              <a:t>et al. </a:t>
            </a:r>
            <a:r>
              <a:rPr lang="en-GB" sz="1400" dirty="0" smtClean="0">
                <a:solidFill>
                  <a:schemeClr val="accent1">
                    <a:lumMod val="50000"/>
                  </a:schemeClr>
                </a:solidFill>
              </a:rPr>
              <a:t>2011; </a:t>
            </a:r>
            <a:r>
              <a:rPr lang="en-GB" sz="1400" dirty="0" err="1" smtClean="0">
                <a:solidFill>
                  <a:schemeClr val="accent1">
                    <a:lumMod val="50000"/>
                  </a:schemeClr>
                </a:solidFill>
              </a:rPr>
              <a:t>Labacher</a:t>
            </a:r>
            <a:r>
              <a:rPr lang="en-GB" sz="1400" dirty="0" smtClean="0">
                <a:solidFill>
                  <a:schemeClr val="accent1">
                    <a:lumMod val="50000"/>
                  </a:schemeClr>
                </a:solidFill>
              </a:rPr>
              <a:t> </a:t>
            </a:r>
            <a:r>
              <a:rPr lang="en-GB" sz="1400" i="1" dirty="0" smtClean="0">
                <a:solidFill>
                  <a:schemeClr val="accent1">
                    <a:lumMod val="50000"/>
                  </a:schemeClr>
                </a:solidFill>
              </a:rPr>
              <a:t>et al. </a:t>
            </a:r>
            <a:r>
              <a:rPr lang="en-GB" sz="1400" dirty="0" smtClean="0">
                <a:solidFill>
                  <a:schemeClr val="accent1">
                    <a:lumMod val="50000"/>
                  </a:schemeClr>
                </a:solidFill>
              </a:rPr>
              <a:t>2012)</a:t>
            </a:r>
          </a:p>
          <a:p>
            <a:pPr marL="0" indent="0">
              <a:spcBef>
                <a:spcPts val="1200"/>
              </a:spcBef>
              <a:spcAft>
                <a:spcPts val="1200"/>
              </a:spcAft>
              <a:buNone/>
            </a:pPr>
            <a:r>
              <a:rPr lang="en-GB" sz="2000" b="1" dirty="0">
                <a:solidFill>
                  <a:schemeClr val="accent1">
                    <a:lumMod val="50000"/>
                  </a:schemeClr>
                </a:solidFill>
              </a:rPr>
              <a:t>The process:</a:t>
            </a:r>
          </a:p>
          <a:p>
            <a:pPr>
              <a:spcBef>
                <a:spcPts val="1200"/>
              </a:spcBef>
              <a:spcAft>
                <a:spcPts val="1200"/>
              </a:spcAft>
            </a:pPr>
            <a:r>
              <a:rPr lang="en-GB" sz="1800" dirty="0" smtClean="0">
                <a:solidFill>
                  <a:schemeClr val="accent1">
                    <a:lumMod val="50000"/>
                  </a:schemeClr>
                </a:solidFill>
              </a:rPr>
              <a:t>Three imagined scenarios …</a:t>
            </a:r>
          </a:p>
          <a:p>
            <a:pPr>
              <a:spcBef>
                <a:spcPts val="1200"/>
              </a:spcBef>
              <a:spcAft>
                <a:spcPts val="1200"/>
              </a:spcAft>
            </a:pPr>
            <a:r>
              <a:rPr lang="en-GB" sz="1800" dirty="0" smtClean="0">
                <a:solidFill>
                  <a:schemeClr val="accent1">
                    <a:lumMod val="50000"/>
                  </a:schemeClr>
                </a:solidFill>
              </a:rPr>
              <a:t>Annotated drawings</a:t>
            </a:r>
          </a:p>
          <a:p>
            <a:pPr>
              <a:spcBef>
                <a:spcPts val="1200"/>
              </a:spcBef>
              <a:spcAft>
                <a:spcPts val="1200"/>
              </a:spcAft>
            </a:pPr>
            <a:r>
              <a:rPr lang="en-GB" sz="1800" dirty="0" smtClean="0">
                <a:solidFill>
                  <a:schemeClr val="accent1">
                    <a:lumMod val="50000"/>
                  </a:schemeClr>
                </a:solidFill>
              </a:rPr>
              <a:t>Involvement of a visual artist</a:t>
            </a:r>
          </a:p>
        </p:txBody>
      </p:sp>
      <p:sp>
        <p:nvSpPr>
          <p:cNvPr id="7" name="Title 1"/>
          <p:cNvSpPr txBox="1">
            <a:spLocks/>
          </p:cNvSpPr>
          <p:nvPr/>
        </p:nvSpPr>
        <p:spPr>
          <a:xfrm>
            <a:off x="3898231" y="153770"/>
            <a:ext cx="6771825" cy="792088"/>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kern="1200" baseline="0">
                <a:solidFill>
                  <a:srgbClr val="003D6E"/>
                </a:solidFill>
                <a:latin typeface="Gill Sans MT" panose="020B0502020104020203" pitchFamily="34" charset="0"/>
                <a:ea typeface="+mj-ea"/>
                <a:cs typeface="+mj-cs"/>
              </a:defRPr>
            </a:lvl1pPr>
          </a:lstStyle>
          <a:p>
            <a:r>
              <a:rPr lang="en-GB" dirty="0" smtClean="0">
                <a:solidFill>
                  <a:schemeClr val="accent3">
                    <a:lumMod val="75000"/>
                  </a:schemeClr>
                </a:solidFill>
              </a:rPr>
              <a:t>Methodology</a:t>
            </a:r>
            <a:endParaRPr lang="en-GB" dirty="0">
              <a:solidFill>
                <a:schemeClr val="accent3">
                  <a:lumMod val="7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628966" y="2555152"/>
            <a:ext cx="3463201" cy="4620124"/>
          </a:xfrm>
          <a:prstGeom prst="rect">
            <a:avLst/>
          </a:prstGeom>
        </p:spPr>
      </p:pic>
    </p:spTree>
    <p:extLst>
      <p:ext uri="{BB962C8B-B14F-4D97-AF65-F5344CB8AC3E}">
        <p14:creationId xmlns:p14="http://schemas.microsoft.com/office/powerpoint/2010/main" val="110387254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CRM">
      <a:majorFont>
        <a:latin typeface="Gill Sans M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665</TotalTime>
  <Words>6086</Words>
  <Application>Microsoft Office PowerPoint</Application>
  <PresentationFormat>Widescreen</PresentationFormat>
  <Paragraphs>313</Paragraphs>
  <Slides>26</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Algerian</vt:lpstr>
      <vt:lpstr>Arial</vt:lpstr>
      <vt:lpstr>Calibri</vt:lpstr>
      <vt:lpstr>Gill Sans MT</vt:lpstr>
      <vt:lpstr>1_Office Theme</vt:lpstr>
      <vt:lpstr>How creative and multimodal methods can help researchers to theorise and design better research</vt:lpstr>
      <vt:lpstr>Outline</vt:lpstr>
      <vt:lpstr>Visual and multimodal methods in the social science research process</vt:lpstr>
      <vt:lpstr>Visual and multimodal methods in the research process:  a closer look</vt:lpstr>
      <vt:lpstr>PowerPoint Presentation</vt:lpstr>
      <vt:lpstr>PowerPoint Presentation</vt:lpstr>
      <vt:lpstr>PowerPoint Presentation</vt:lpstr>
      <vt:lpstr>A process approach to trust</vt:lpstr>
      <vt:lpstr>PowerPoint Presentation</vt:lpstr>
      <vt:lpstr>PowerPoint Presentation</vt:lpstr>
      <vt:lpstr>The PTA Parachute Jump</vt:lpstr>
      <vt:lpstr>PowerPoint Presentation</vt:lpstr>
      <vt:lpstr>PowerPoint Presentation</vt:lpstr>
      <vt:lpstr>PowerPoint Presentation</vt:lpstr>
      <vt:lpstr>Trust in the context of mental health advocacy</vt:lpstr>
      <vt:lpstr>PowerPoint Presentation</vt:lpstr>
      <vt:lpstr>PowerPoint Presentation</vt:lpstr>
      <vt:lpstr>PowerPoint Presentation</vt:lpstr>
      <vt:lpstr>Trust in sexual health decision-making</vt:lpstr>
      <vt:lpstr>PowerPoint Presentation</vt:lpstr>
      <vt:lpstr>PowerPoint Presentation</vt:lpstr>
      <vt:lpstr>(Un)Favourable Expectation … or imagined futures?</vt:lpstr>
      <vt:lpstr>(Un)Favourable Expectation … or imagined futures?</vt:lpstr>
      <vt:lpstr>PowerPoint Presentation</vt:lpstr>
      <vt:lpstr>PowerPoint Presentation</vt:lpstr>
      <vt:lpstr>Thank you</vt:lpstr>
    </vt:vector>
  </TitlesOfParts>
  <Company>University Of Southampton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creative and multimodal methods can help researchers to theorise and design better research</dc:title>
  <dc:creator>Ayrton R.E.</dc:creator>
  <cp:lastModifiedBy>Ayrton R.E.</cp:lastModifiedBy>
  <cp:revision>59</cp:revision>
  <dcterms:created xsi:type="dcterms:W3CDTF">2019-03-18T09:02:55Z</dcterms:created>
  <dcterms:modified xsi:type="dcterms:W3CDTF">2019-03-18T21:36:37Z</dcterms:modified>
</cp:coreProperties>
</file>